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xlsx" ContentType="application/vnd.openxmlformats-officedocument.spreadsheetml.sheet"/>
  <Default Extension="bin" ContentType="application/vnd.openxmlformats-officedocument.oleObject"/>
  <Default Extension="png" ContentType="image/png"/>
  <Default Extension="emf" ContentType="image/x-e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56" r:id="rId3"/>
    <p:sldId id="390" r:id="rId4"/>
    <p:sldId id="429" r:id="rId5"/>
    <p:sldId id="465" r:id="rId6"/>
    <p:sldId id="445" r:id="rId8"/>
    <p:sldId id="447" r:id="rId9"/>
    <p:sldId id="448" r:id="rId10"/>
    <p:sldId id="449" r:id="rId11"/>
    <p:sldId id="450" r:id="rId12"/>
    <p:sldId id="394" r:id="rId13"/>
    <p:sldId id="466" r:id="rId14"/>
    <p:sldId id="486" r:id="rId15"/>
    <p:sldId id="430" r:id="rId16"/>
    <p:sldId id="500" r:id="rId17"/>
    <p:sldId id="406" r:id="rId18"/>
    <p:sldId id="431" r:id="rId19"/>
    <p:sldId id="417" r:id="rId20"/>
    <p:sldId id="416" r:id="rId21"/>
    <p:sldId id="418" r:id="rId22"/>
    <p:sldId id="428" r:id="rId23"/>
    <p:sldId id="427" r:id="rId24"/>
    <p:sldId id="420" r:id="rId25"/>
    <p:sldId id="421" r:id="rId26"/>
    <p:sldId id="425" r:id="rId27"/>
    <p:sldId id="426" r:id="rId28"/>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1" userDrawn="1">
          <p15:clr>
            <a:srgbClr val="A4A3A4"/>
          </p15:clr>
        </p15:guide>
        <p15:guide id="2" pos="378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F5FF"/>
    <a:srgbClr val="FFC000"/>
    <a:srgbClr val="1D2088"/>
    <a:srgbClr val="1D2A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83" autoAdjust="0"/>
    <p:restoredTop sz="94660"/>
  </p:normalViewPr>
  <p:slideViewPr>
    <p:cSldViewPr snapToGrid="0" showGuides="1">
      <p:cViewPr varScale="1">
        <p:scale>
          <a:sx n="92" d="100"/>
          <a:sy n="92" d="100"/>
        </p:scale>
        <p:origin x="-96" y="-264"/>
      </p:cViewPr>
      <p:guideLst>
        <p:guide orient="horz" pos="2321"/>
        <p:guide pos="378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gs" Target="tags/tag38.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rPr lang="en-US" altLang="zh-CN"/>
              <a:t>TURNOVER(M.USD)</a:t>
            </a:r>
            <a:endParaRPr lang="en-US" altLang="zh-CN"/>
          </a:p>
        </c:rich>
      </c:tx>
      <c:layout/>
      <c:overlay val="0"/>
      <c:spPr>
        <a:noFill/>
        <a:ln>
          <a:noFill/>
        </a:ln>
        <a:effectLst/>
      </c:spPr>
    </c:title>
    <c:autoTitleDeleted val="0"/>
    <c:plotArea>
      <c:layout/>
      <c:barChart>
        <c:barDir val="col"/>
        <c:grouping val="clustered"/>
        <c:varyColors val="0"/>
        <c:ser>
          <c:idx val="0"/>
          <c:order val="0"/>
          <c:tx>
            <c:strRef>
              <c:f>"Turnover"</c:f>
              <c:strCache>
                <c:ptCount val="1"/>
                <c:pt idx="0">
                  <c:v>Turnover</c:v>
                </c:pt>
              </c:strCache>
            </c:strRef>
          </c:tx>
          <c:spPr>
            <a:solidFill>
              <a:schemeClr val="accent1"/>
            </a:solidFill>
            <a:ln>
              <a:noFill/>
            </a:ln>
            <a:effectLst/>
          </c:spPr>
          <c:invertIfNegative val="0"/>
          <c:dLbls>
            <c:delete val="1"/>
          </c:dLbls>
          <c:cat>
            <c:numRef>
              <c:f>Sheet1!$A$2:$A$7</c:f>
              <c:numCache>
                <c:formatCode>General</c:formatCode>
                <c:ptCount val="6"/>
                <c:pt idx="0">
                  <c:v>2015</c:v>
                </c:pt>
                <c:pt idx="1">
                  <c:v>2017</c:v>
                </c:pt>
                <c:pt idx="2">
                  <c:v>2019</c:v>
                </c:pt>
                <c:pt idx="3">
                  <c:v>2021</c:v>
                </c:pt>
                <c:pt idx="4">
                  <c:v>2022</c:v>
                </c:pt>
                <c:pt idx="5">
                  <c:v>2023</c:v>
                </c:pt>
              </c:numCache>
            </c:numRef>
          </c:cat>
          <c:val>
            <c:numRef>
              <c:f>Sheet1!$B$2:$B$7</c:f>
              <c:numCache>
                <c:formatCode>General</c:formatCode>
                <c:ptCount val="6"/>
                <c:pt idx="0">
                  <c:v>7.94</c:v>
                </c:pt>
                <c:pt idx="1">
                  <c:v>14.83</c:v>
                </c:pt>
                <c:pt idx="2">
                  <c:v>17.77</c:v>
                </c:pt>
                <c:pt idx="3">
                  <c:v>17.9</c:v>
                </c:pt>
                <c:pt idx="4" c:formatCode="0.00_ ">
                  <c:v>20.5</c:v>
                </c:pt>
                <c:pt idx="5">
                  <c:v>18.9</c:v>
                </c:pt>
              </c:numCache>
            </c:numRef>
          </c:val>
        </c:ser>
        <c:dLbls>
          <c:showLegendKey val="0"/>
          <c:showVal val="0"/>
          <c:showCatName val="0"/>
          <c:showSerName val="0"/>
          <c:showPercent val="0"/>
          <c:showBubbleSize val="0"/>
        </c:dLbls>
        <c:gapWidth val="216"/>
        <c:overlap val="-32"/>
        <c:axId val="581048181"/>
        <c:axId val="866265873"/>
      </c:barChart>
      <c:catAx>
        <c:axId val="581048181"/>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866265873"/>
        <c:crosses val="autoZero"/>
        <c:auto val="1"/>
        <c:lblAlgn val="ctr"/>
        <c:lblOffset val="100"/>
        <c:noMultiLvlLbl val="0"/>
      </c:catAx>
      <c:valAx>
        <c:axId val="866265873"/>
        <c:scaling>
          <c:orientation val="minMax"/>
        </c:scaling>
        <c:delete val="0"/>
        <c:axPos val="l"/>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581048181"/>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dTable>
      <c:spPr>
        <a:noFill/>
        <a:ln>
          <a:noFill/>
        </a:ln>
        <a:effectLst/>
      </c:spPr>
    </c:plotArea>
    <c:plotVisOnly val="1"/>
    <c:dispBlanksAs val="gap"/>
    <c:showDLblsOverMax val="0"/>
    <c:extLst>
      <c:ext uri="{0b15fc19-7d7d-44ad-8c2d-2c3a37ce22c3}">
        <chartProps xmlns="https://web.wps.cn/et/2018/main" chartId="{d7a31976-a721-44d5-8199-16182a3fc92b}"/>
      </c:ext>
    </c:extLst>
  </c:chart>
  <c:spPr>
    <a:noFill/>
    <a:ln>
      <a:solidFill>
        <a:schemeClr val="accent1"/>
      </a:solid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rPr lang="en-US" altLang="zh-CN"/>
              <a:t>Shipments&amp;production capacity(M.PCS)</a:t>
            </a:r>
            <a:endParaRPr lang="en-US" altLang="zh-CN"/>
          </a:p>
        </c:rich>
      </c:tx>
      <c:layout/>
      <c:overlay val="0"/>
      <c:spPr>
        <a:noFill/>
        <a:ln>
          <a:noFill/>
        </a:ln>
        <a:effectLst/>
      </c:spPr>
    </c:title>
    <c:autoTitleDeleted val="0"/>
    <c:plotArea>
      <c:layout/>
      <c:barChart>
        <c:barDir val="col"/>
        <c:grouping val="clustered"/>
        <c:varyColors val="0"/>
        <c:ser>
          <c:idx val="0"/>
          <c:order val="0"/>
          <c:tx>
            <c:strRef>
              <c:f>"Shipments"</c:f>
              <c:strCache>
                <c:ptCount val="1"/>
                <c:pt idx="0">
                  <c:v>Shipments</c:v>
                </c:pt>
              </c:strCache>
            </c:strRef>
          </c:tx>
          <c:spPr>
            <a:solidFill>
              <a:schemeClr val="accent1"/>
            </a:solidFill>
            <a:ln>
              <a:noFill/>
            </a:ln>
            <a:effectLst/>
          </c:spPr>
          <c:invertIfNegative val="0"/>
          <c:dLbls>
            <c:delete val="1"/>
          </c:dLbls>
          <c:cat>
            <c:numRef>
              <c:f>Sheet1!$A$2:$A$7</c:f>
              <c:numCache>
                <c:formatCode>General</c:formatCode>
                <c:ptCount val="6"/>
                <c:pt idx="0">
                  <c:v>2015</c:v>
                </c:pt>
                <c:pt idx="1">
                  <c:v>2017</c:v>
                </c:pt>
                <c:pt idx="2">
                  <c:v>2019</c:v>
                </c:pt>
                <c:pt idx="3">
                  <c:v>2021</c:v>
                </c:pt>
                <c:pt idx="4">
                  <c:v>2022</c:v>
                </c:pt>
                <c:pt idx="5">
                  <c:v>2023</c:v>
                </c:pt>
              </c:numCache>
            </c:numRef>
          </c:cat>
          <c:val>
            <c:numRef>
              <c:f>Sheet1!$B$2:$B$7</c:f>
              <c:numCache>
                <c:formatCode>General</c:formatCode>
                <c:ptCount val="6"/>
                <c:pt idx="0">
                  <c:v>220</c:v>
                </c:pt>
                <c:pt idx="1">
                  <c:v>279</c:v>
                </c:pt>
                <c:pt idx="2">
                  <c:v>320</c:v>
                </c:pt>
                <c:pt idx="3">
                  <c:v>310</c:v>
                </c:pt>
                <c:pt idx="4">
                  <c:v>280</c:v>
                </c:pt>
                <c:pt idx="5">
                  <c:v>260</c:v>
                </c:pt>
              </c:numCache>
            </c:numRef>
          </c:val>
        </c:ser>
        <c:ser>
          <c:idx val="1"/>
          <c:order val="1"/>
          <c:tx>
            <c:strRef>
              <c:f>"Capacity"</c:f>
              <c:strCache>
                <c:ptCount val="1"/>
                <c:pt idx="0">
                  <c:v>Capacity</c:v>
                </c:pt>
              </c:strCache>
            </c:strRef>
          </c:tx>
          <c:spPr>
            <a:solidFill>
              <a:schemeClr val="accent2"/>
            </a:solidFill>
            <a:ln>
              <a:noFill/>
            </a:ln>
            <a:effectLst/>
          </c:spPr>
          <c:invertIfNegative val="0"/>
          <c:dLbls>
            <c:delete val="1"/>
          </c:dLbls>
          <c:cat>
            <c:numRef>
              <c:f>Sheet1!$A$2:$A$7</c:f>
              <c:numCache>
                <c:formatCode>General</c:formatCode>
                <c:ptCount val="6"/>
                <c:pt idx="0">
                  <c:v>2015</c:v>
                </c:pt>
                <c:pt idx="1">
                  <c:v>2017</c:v>
                </c:pt>
                <c:pt idx="2">
                  <c:v>2019</c:v>
                </c:pt>
                <c:pt idx="3">
                  <c:v>2021</c:v>
                </c:pt>
                <c:pt idx="4">
                  <c:v>2022</c:v>
                </c:pt>
                <c:pt idx="5">
                  <c:v>2023</c:v>
                </c:pt>
              </c:numCache>
            </c:numRef>
          </c:cat>
          <c:val>
            <c:numRef>
              <c:f>Sheet1!$C$2:$C$7</c:f>
              <c:numCache>
                <c:formatCode>General</c:formatCode>
                <c:ptCount val="6"/>
                <c:pt idx="0">
                  <c:v>280</c:v>
                </c:pt>
                <c:pt idx="1">
                  <c:v>330</c:v>
                </c:pt>
                <c:pt idx="2">
                  <c:v>400</c:v>
                </c:pt>
                <c:pt idx="3">
                  <c:v>420</c:v>
                </c:pt>
                <c:pt idx="4">
                  <c:v>430</c:v>
                </c:pt>
                <c:pt idx="5">
                  <c:v>450</c:v>
                </c:pt>
              </c:numCache>
            </c:numRef>
          </c:val>
        </c:ser>
        <c:dLbls>
          <c:showLegendKey val="0"/>
          <c:showVal val="0"/>
          <c:showCatName val="0"/>
          <c:showSerName val="0"/>
          <c:showPercent val="0"/>
          <c:showBubbleSize val="0"/>
        </c:dLbls>
        <c:gapWidth val="216"/>
        <c:overlap val="-32"/>
        <c:axId val="461807976"/>
        <c:axId val="562516115"/>
      </c:barChart>
      <c:catAx>
        <c:axId val="46180797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562516115"/>
        <c:crosses val="autoZero"/>
        <c:auto val="1"/>
        <c:lblAlgn val="ctr"/>
        <c:lblOffset val="100"/>
        <c:noMultiLvlLbl val="0"/>
      </c:catAx>
      <c:valAx>
        <c:axId val="562516115"/>
        <c:scaling>
          <c:orientation val="minMax"/>
        </c:scaling>
        <c:delete val="0"/>
        <c:axPos val="l"/>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618079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dTable>
      <c:spPr>
        <a:noFill/>
        <a:ln>
          <a:noFill/>
        </a:ln>
        <a:effectLst/>
      </c:spPr>
    </c:plotArea>
    <c:plotVisOnly val="1"/>
    <c:dispBlanksAs val="gap"/>
    <c:showDLblsOverMax val="0"/>
    <c:extLst>
      <c:ext uri="{0b15fc19-7d7d-44ad-8c2d-2c3a37ce22c3}">
        <chartProps xmlns="https://web.wps.cn/et/2018/main" chartId="{79fb5584-3025-43a8-9d2a-512be779fc0b}"/>
      </c:ext>
    </c:extLst>
  </c:chart>
  <c:spPr>
    <a:noFill/>
    <a:ln>
      <a:solidFill>
        <a:schemeClr val="accent1"/>
      </a:solid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3">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03">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DA1C3DD-6F74-4C5E-AC4C-B4D2F97C297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44F93CF-F2F7-40D0-BFFF-5223D143F6D8}"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DA1C3DD-6F74-4C5E-AC4C-B4D2F97C297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44F93CF-F2F7-40D0-BFFF-5223D143F6D8}"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DA1C3DD-6F74-4C5E-AC4C-B4D2F97C297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44F93CF-F2F7-40D0-BFFF-5223D143F6D8}"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30225" y="2416810"/>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sp>
        <p:nvSpPr>
          <p:cNvPr id="32" name="任意多边形 31"/>
          <p:cNvSpPr/>
          <p:nvPr userDrawn="1"/>
        </p:nvSpPr>
        <p:spPr>
          <a:xfrm>
            <a:off x="10088880" y="341630"/>
            <a:ext cx="1639570" cy="44259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903" h="783">
                <a:moveTo>
                  <a:pt x="0" y="60"/>
                </a:moveTo>
                <a:cubicBezTo>
                  <a:pt x="0" y="27"/>
                  <a:pt x="27" y="0"/>
                  <a:pt x="60" y="0"/>
                </a:cubicBezTo>
                <a:cubicBezTo>
                  <a:pt x="92" y="0"/>
                  <a:pt x="119" y="27"/>
                  <a:pt x="119" y="60"/>
                </a:cubicBezTo>
                <a:cubicBezTo>
                  <a:pt x="119" y="92"/>
                  <a:pt x="92" y="119"/>
                  <a:pt x="60" y="119"/>
                </a:cubicBezTo>
                <a:cubicBezTo>
                  <a:pt x="27" y="119"/>
                  <a:pt x="0" y="92"/>
                  <a:pt x="0" y="60"/>
                </a:cubicBezTo>
                <a:close/>
                <a:moveTo>
                  <a:pt x="348" y="60"/>
                </a:moveTo>
                <a:cubicBezTo>
                  <a:pt x="348" y="27"/>
                  <a:pt x="375" y="0"/>
                  <a:pt x="408" y="0"/>
                </a:cubicBezTo>
                <a:cubicBezTo>
                  <a:pt x="440" y="0"/>
                  <a:pt x="467" y="27"/>
                  <a:pt x="467" y="60"/>
                </a:cubicBezTo>
                <a:cubicBezTo>
                  <a:pt x="467" y="92"/>
                  <a:pt x="440" y="119"/>
                  <a:pt x="408" y="119"/>
                </a:cubicBezTo>
                <a:cubicBezTo>
                  <a:pt x="375" y="119"/>
                  <a:pt x="348" y="92"/>
                  <a:pt x="348" y="60"/>
                </a:cubicBezTo>
                <a:close/>
                <a:moveTo>
                  <a:pt x="696" y="60"/>
                </a:moveTo>
                <a:cubicBezTo>
                  <a:pt x="696" y="27"/>
                  <a:pt x="723" y="0"/>
                  <a:pt x="756" y="0"/>
                </a:cubicBezTo>
                <a:cubicBezTo>
                  <a:pt x="788" y="0"/>
                  <a:pt x="815" y="27"/>
                  <a:pt x="815" y="60"/>
                </a:cubicBezTo>
                <a:cubicBezTo>
                  <a:pt x="815" y="92"/>
                  <a:pt x="788" y="119"/>
                  <a:pt x="756" y="119"/>
                </a:cubicBezTo>
                <a:cubicBezTo>
                  <a:pt x="723" y="119"/>
                  <a:pt x="696" y="92"/>
                  <a:pt x="696" y="60"/>
                </a:cubicBezTo>
                <a:close/>
                <a:moveTo>
                  <a:pt x="1044" y="60"/>
                </a:moveTo>
                <a:cubicBezTo>
                  <a:pt x="1044" y="27"/>
                  <a:pt x="1071" y="0"/>
                  <a:pt x="1104" y="0"/>
                </a:cubicBezTo>
                <a:cubicBezTo>
                  <a:pt x="1136" y="0"/>
                  <a:pt x="1163" y="27"/>
                  <a:pt x="1163" y="60"/>
                </a:cubicBezTo>
                <a:cubicBezTo>
                  <a:pt x="1163" y="92"/>
                  <a:pt x="1136" y="119"/>
                  <a:pt x="1104" y="119"/>
                </a:cubicBezTo>
                <a:cubicBezTo>
                  <a:pt x="1071" y="119"/>
                  <a:pt x="1044" y="92"/>
                  <a:pt x="1044" y="60"/>
                </a:cubicBezTo>
                <a:close/>
                <a:moveTo>
                  <a:pt x="1392" y="60"/>
                </a:moveTo>
                <a:cubicBezTo>
                  <a:pt x="1392" y="27"/>
                  <a:pt x="1419" y="0"/>
                  <a:pt x="1452" y="0"/>
                </a:cubicBezTo>
                <a:cubicBezTo>
                  <a:pt x="1484" y="0"/>
                  <a:pt x="1511" y="27"/>
                  <a:pt x="1511" y="60"/>
                </a:cubicBezTo>
                <a:cubicBezTo>
                  <a:pt x="1511" y="92"/>
                  <a:pt x="1484" y="119"/>
                  <a:pt x="1452" y="119"/>
                </a:cubicBezTo>
                <a:cubicBezTo>
                  <a:pt x="1419" y="119"/>
                  <a:pt x="1392" y="92"/>
                  <a:pt x="1392" y="60"/>
                </a:cubicBezTo>
                <a:close/>
                <a:moveTo>
                  <a:pt x="1740" y="60"/>
                </a:moveTo>
                <a:cubicBezTo>
                  <a:pt x="1740" y="27"/>
                  <a:pt x="1767" y="0"/>
                  <a:pt x="1800" y="0"/>
                </a:cubicBezTo>
                <a:cubicBezTo>
                  <a:pt x="1832" y="0"/>
                  <a:pt x="1859" y="27"/>
                  <a:pt x="1859" y="60"/>
                </a:cubicBezTo>
                <a:cubicBezTo>
                  <a:pt x="1859" y="92"/>
                  <a:pt x="1832" y="119"/>
                  <a:pt x="1800" y="119"/>
                </a:cubicBezTo>
                <a:cubicBezTo>
                  <a:pt x="1767" y="119"/>
                  <a:pt x="1740" y="92"/>
                  <a:pt x="1740" y="60"/>
                </a:cubicBezTo>
                <a:close/>
                <a:moveTo>
                  <a:pt x="2088" y="60"/>
                </a:moveTo>
                <a:cubicBezTo>
                  <a:pt x="2088" y="27"/>
                  <a:pt x="2115" y="0"/>
                  <a:pt x="2148" y="0"/>
                </a:cubicBezTo>
                <a:cubicBezTo>
                  <a:pt x="2180" y="0"/>
                  <a:pt x="2207" y="27"/>
                  <a:pt x="2207" y="60"/>
                </a:cubicBezTo>
                <a:cubicBezTo>
                  <a:pt x="2207" y="92"/>
                  <a:pt x="2180" y="119"/>
                  <a:pt x="2148" y="119"/>
                </a:cubicBezTo>
                <a:cubicBezTo>
                  <a:pt x="2115" y="119"/>
                  <a:pt x="2088" y="92"/>
                  <a:pt x="2088" y="60"/>
                </a:cubicBezTo>
                <a:close/>
                <a:moveTo>
                  <a:pt x="2436" y="60"/>
                </a:moveTo>
                <a:cubicBezTo>
                  <a:pt x="2436" y="27"/>
                  <a:pt x="2463" y="0"/>
                  <a:pt x="2496" y="0"/>
                </a:cubicBezTo>
                <a:cubicBezTo>
                  <a:pt x="2528" y="0"/>
                  <a:pt x="2555" y="27"/>
                  <a:pt x="2555" y="60"/>
                </a:cubicBezTo>
                <a:cubicBezTo>
                  <a:pt x="2555" y="92"/>
                  <a:pt x="2528" y="119"/>
                  <a:pt x="2496" y="119"/>
                </a:cubicBezTo>
                <a:cubicBezTo>
                  <a:pt x="2463" y="119"/>
                  <a:pt x="2436" y="92"/>
                  <a:pt x="2436" y="60"/>
                </a:cubicBezTo>
                <a:close/>
                <a:moveTo>
                  <a:pt x="2784" y="60"/>
                </a:moveTo>
                <a:cubicBezTo>
                  <a:pt x="2784" y="27"/>
                  <a:pt x="2811" y="0"/>
                  <a:pt x="2844" y="0"/>
                </a:cubicBezTo>
                <a:cubicBezTo>
                  <a:pt x="2876" y="0"/>
                  <a:pt x="2903" y="27"/>
                  <a:pt x="2903" y="60"/>
                </a:cubicBezTo>
                <a:cubicBezTo>
                  <a:pt x="2903" y="92"/>
                  <a:pt x="2876" y="119"/>
                  <a:pt x="2844" y="119"/>
                </a:cubicBezTo>
                <a:cubicBezTo>
                  <a:pt x="2811" y="119"/>
                  <a:pt x="2784" y="92"/>
                  <a:pt x="2784" y="60"/>
                </a:cubicBezTo>
                <a:close/>
                <a:moveTo>
                  <a:pt x="0" y="392"/>
                </a:moveTo>
                <a:cubicBezTo>
                  <a:pt x="0" y="359"/>
                  <a:pt x="27" y="332"/>
                  <a:pt x="60" y="332"/>
                </a:cubicBezTo>
                <a:cubicBezTo>
                  <a:pt x="92" y="332"/>
                  <a:pt x="119" y="359"/>
                  <a:pt x="119" y="392"/>
                </a:cubicBezTo>
                <a:cubicBezTo>
                  <a:pt x="119" y="424"/>
                  <a:pt x="92" y="451"/>
                  <a:pt x="60" y="451"/>
                </a:cubicBezTo>
                <a:cubicBezTo>
                  <a:pt x="27" y="451"/>
                  <a:pt x="0" y="424"/>
                  <a:pt x="0" y="392"/>
                </a:cubicBezTo>
                <a:close/>
                <a:moveTo>
                  <a:pt x="348" y="392"/>
                </a:moveTo>
                <a:cubicBezTo>
                  <a:pt x="348" y="359"/>
                  <a:pt x="375" y="332"/>
                  <a:pt x="408" y="332"/>
                </a:cubicBezTo>
                <a:cubicBezTo>
                  <a:pt x="440" y="332"/>
                  <a:pt x="467" y="359"/>
                  <a:pt x="467" y="392"/>
                </a:cubicBezTo>
                <a:cubicBezTo>
                  <a:pt x="467" y="424"/>
                  <a:pt x="440" y="451"/>
                  <a:pt x="408" y="451"/>
                </a:cubicBezTo>
                <a:cubicBezTo>
                  <a:pt x="375" y="451"/>
                  <a:pt x="348" y="424"/>
                  <a:pt x="348" y="392"/>
                </a:cubicBezTo>
                <a:close/>
                <a:moveTo>
                  <a:pt x="696" y="392"/>
                </a:moveTo>
                <a:cubicBezTo>
                  <a:pt x="696" y="359"/>
                  <a:pt x="723" y="332"/>
                  <a:pt x="756" y="332"/>
                </a:cubicBezTo>
                <a:cubicBezTo>
                  <a:pt x="788" y="332"/>
                  <a:pt x="815" y="359"/>
                  <a:pt x="815" y="392"/>
                </a:cubicBezTo>
                <a:cubicBezTo>
                  <a:pt x="815" y="424"/>
                  <a:pt x="788" y="451"/>
                  <a:pt x="756" y="451"/>
                </a:cubicBezTo>
                <a:cubicBezTo>
                  <a:pt x="723" y="451"/>
                  <a:pt x="696" y="424"/>
                  <a:pt x="696" y="392"/>
                </a:cubicBezTo>
                <a:close/>
                <a:moveTo>
                  <a:pt x="1044" y="392"/>
                </a:moveTo>
                <a:cubicBezTo>
                  <a:pt x="1044" y="359"/>
                  <a:pt x="1071" y="332"/>
                  <a:pt x="1104" y="332"/>
                </a:cubicBezTo>
                <a:cubicBezTo>
                  <a:pt x="1136" y="332"/>
                  <a:pt x="1163" y="359"/>
                  <a:pt x="1163" y="392"/>
                </a:cubicBezTo>
                <a:cubicBezTo>
                  <a:pt x="1163" y="424"/>
                  <a:pt x="1136" y="451"/>
                  <a:pt x="1104" y="451"/>
                </a:cubicBezTo>
                <a:cubicBezTo>
                  <a:pt x="1071" y="451"/>
                  <a:pt x="1044" y="424"/>
                  <a:pt x="1044" y="392"/>
                </a:cubicBezTo>
                <a:close/>
                <a:moveTo>
                  <a:pt x="1392" y="392"/>
                </a:moveTo>
                <a:cubicBezTo>
                  <a:pt x="1392" y="359"/>
                  <a:pt x="1419" y="332"/>
                  <a:pt x="1452" y="332"/>
                </a:cubicBezTo>
                <a:cubicBezTo>
                  <a:pt x="1484" y="332"/>
                  <a:pt x="1511" y="359"/>
                  <a:pt x="1511" y="392"/>
                </a:cubicBezTo>
                <a:cubicBezTo>
                  <a:pt x="1511" y="424"/>
                  <a:pt x="1484" y="451"/>
                  <a:pt x="1452" y="451"/>
                </a:cubicBezTo>
                <a:cubicBezTo>
                  <a:pt x="1419" y="451"/>
                  <a:pt x="1392" y="424"/>
                  <a:pt x="1392" y="392"/>
                </a:cubicBezTo>
                <a:close/>
                <a:moveTo>
                  <a:pt x="1740" y="392"/>
                </a:moveTo>
                <a:cubicBezTo>
                  <a:pt x="1740" y="359"/>
                  <a:pt x="1767" y="332"/>
                  <a:pt x="1800" y="332"/>
                </a:cubicBezTo>
                <a:cubicBezTo>
                  <a:pt x="1832" y="332"/>
                  <a:pt x="1859" y="359"/>
                  <a:pt x="1859" y="392"/>
                </a:cubicBezTo>
                <a:cubicBezTo>
                  <a:pt x="1859" y="424"/>
                  <a:pt x="1832" y="451"/>
                  <a:pt x="1800" y="451"/>
                </a:cubicBezTo>
                <a:cubicBezTo>
                  <a:pt x="1767" y="451"/>
                  <a:pt x="1740" y="424"/>
                  <a:pt x="1740" y="392"/>
                </a:cubicBezTo>
                <a:close/>
                <a:moveTo>
                  <a:pt x="2088" y="392"/>
                </a:moveTo>
                <a:cubicBezTo>
                  <a:pt x="2088" y="359"/>
                  <a:pt x="2115" y="332"/>
                  <a:pt x="2148" y="332"/>
                </a:cubicBezTo>
                <a:cubicBezTo>
                  <a:pt x="2180" y="332"/>
                  <a:pt x="2207" y="359"/>
                  <a:pt x="2207" y="392"/>
                </a:cubicBezTo>
                <a:cubicBezTo>
                  <a:pt x="2207" y="424"/>
                  <a:pt x="2180" y="451"/>
                  <a:pt x="2148" y="451"/>
                </a:cubicBezTo>
                <a:cubicBezTo>
                  <a:pt x="2115" y="451"/>
                  <a:pt x="2088" y="424"/>
                  <a:pt x="2088" y="392"/>
                </a:cubicBezTo>
                <a:close/>
                <a:moveTo>
                  <a:pt x="2436" y="392"/>
                </a:moveTo>
                <a:cubicBezTo>
                  <a:pt x="2436" y="359"/>
                  <a:pt x="2463" y="332"/>
                  <a:pt x="2496" y="332"/>
                </a:cubicBezTo>
                <a:cubicBezTo>
                  <a:pt x="2528" y="332"/>
                  <a:pt x="2555" y="359"/>
                  <a:pt x="2555" y="392"/>
                </a:cubicBezTo>
                <a:cubicBezTo>
                  <a:pt x="2555" y="424"/>
                  <a:pt x="2528" y="451"/>
                  <a:pt x="2496" y="451"/>
                </a:cubicBezTo>
                <a:cubicBezTo>
                  <a:pt x="2463" y="451"/>
                  <a:pt x="2436" y="424"/>
                  <a:pt x="2436" y="392"/>
                </a:cubicBezTo>
                <a:close/>
                <a:moveTo>
                  <a:pt x="2784" y="392"/>
                </a:moveTo>
                <a:cubicBezTo>
                  <a:pt x="2784" y="359"/>
                  <a:pt x="2811" y="332"/>
                  <a:pt x="2844" y="332"/>
                </a:cubicBezTo>
                <a:cubicBezTo>
                  <a:pt x="2876" y="332"/>
                  <a:pt x="2903" y="359"/>
                  <a:pt x="2903" y="392"/>
                </a:cubicBezTo>
                <a:cubicBezTo>
                  <a:pt x="2903" y="424"/>
                  <a:pt x="2876" y="451"/>
                  <a:pt x="2844" y="451"/>
                </a:cubicBezTo>
                <a:cubicBezTo>
                  <a:pt x="2811" y="451"/>
                  <a:pt x="2784" y="424"/>
                  <a:pt x="2784" y="392"/>
                </a:cubicBezTo>
                <a:close/>
                <a:moveTo>
                  <a:pt x="0" y="724"/>
                </a:moveTo>
                <a:cubicBezTo>
                  <a:pt x="0" y="691"/>
                  <a:pt x="27" y="664"/>
                  <a:pt x="60" y="664"/>
                </a:cubicBezTo>
                <a:cubicBezTo>
                  <a:pt x="92" y="664"/>
                  <a:pt x="119" y="691"/>
                  <a:pt x="119" y="724"/>
                </a:cubicBezTo>
                <a:cubicBezTo>
                  <a:pt x="119" y="756"/>
                  <a:pt x="92" y="783"/>
                  <a:pt x="60" y="783"/>
                </a:cubicBezTo>
                <a:cubicBezTo>
                  <a:pt x="27" y="783"/>
                  <a:pt x="0" y="756"/>
                  <a:pt x="0" y="724"/>
                </a:cubicBezTo>
                <a:close/>
                <a:moveTo>
                  <a:pt x="348" y="724"/>
                </a:moveTo>
                <a:cubicBezTo>
                  <a:pt x="348" y="691"/>
                  <a:pt x="375" y="664"/>
                  <a:pt x="408" y="664"/>
                </a:cubicBezTo>
                <a:cubicBezTo>
                  <a:pt x="440" y="664"/>
                  <a:pt x="467" y="691"/>
                  <a:pt x="467" y="724"/>
                </a:cubicBezTo>
                <a:cubicBezTo>
                  <a:pt x="467" y="756"/>
                  <a:pt x="440" y="783"/>
                  <a:pt x="408" y="783"/>
                </a:cubicBezTo>
                <a:cubicBezTo>
                  <a:pt x="375" y="783"/>
                  <a:pt x="348" y="756"/>
                  <a:pt x="348" y="724"/>
                </a:cubicBezTo>
                <a:close/>
                <a:moveTo>
                  <a:pt x="696" y="724"/>
                </a:moveTo>
                <a:cubicBezTo>
                  <a:pt x="696" y="691"/>
                  <a:pt x="723" y="664"/>
                  <a:pt x="756" y="664"/>
                </a:cubicBezTo>
                <a:cubicBezTo>
                  <a:pt x="788" y="664"/>
                  <a:pt x="815" y="691"/>
                  <a:pt x="815" y="724"/>
                </a:cubicBezTo>
                <a:cubicBezTo>
                  <a:pt x="815" y="756"/>
                  <a:pt x="788" y="783"/>
                  <a:pt x="756" y="783"/>
                </a:cubicBezTo>
                <a:cubicBezTo>
                  <a:pt x="723" y="783"/>
                  <a:pt x="696" y="756"/>
                  <a:pt x="696" y="724"/>
                </a:cubicBezTo>
                <a:close/>
                <a:moveTo>
                  <a:pt x="1044" y="724"/>
                </a:moveTo>
                <a:cubicBezTo>
                  <a:pt x="1044" y="691"/>
                  <a:pt x="1071" y="664"/>
                  <a:pt x="1104" y="664"/>
                </a:cubicBezTo>
                <a:cubicBezTo>
                  <a:pt x="1136" y="664"/>
                  <a:pt x="1163" y="691"/>
                  <a:pt x="1163" y="724"/>
                </a:cubicBezTo>
                <a:cubicBezTo>
                  <a:pt x="1163" y="756"/>
                  <a:pt x="1136" y="783"/>
                  <a:pt x="1104" y="783"/>
                </a:cubicBezTo>
                <a:cubicBezTo>
                  <a:pt x="1071" y="783"/>
                  <a:pt x="1044" y="756"/>
                  <a:pt x="1044" y="724"/>
                </a:cubicBezTo>
                <a:close/>
                <a:moveTo>
                  <a:pt x="1392" y="724"/>
                </a:moveTo>
                <a:cubicBezTo>
                  <a:pt x="1392" y="691"/>
                  <a:pt x="1419" y="664"/>
                  <a:pt x="1452" y="664"/>
                </a:cubicBezTo>
                <a:cubicBezTo>
                  <a:pt x="1484" y="664"/>
                  <a:pt x="1511" y="691"/>
                  <a:pt x="1511" y="724"/>
                </a:cubicBezTo>
                <a:cubicBezTo>
                  <a:pt x="1511" y="756"/>
                  <a:pt x="1484" y="783"/>
                  <a:pt x="1452" y="783"/>
                </a:cubicBezTo>
                <a:cubicBezTo>
                  <a:pt x="1419" y="783"/>
                  <a:pt x="1392" y="756"/>
                  <a:pt x="1392" y="724"/>
                </a:cubicBezTo>
                <a:close/>
                <a:moveTo>
                  <a:pt x="1740" y="724"/>
                </a:moveTo>
                <a:cubicBezTo>
                  <a:pt x="1740" y="691"/>
                  <a:pt x="1767" y="664"/>
                  <a:pt x="1800" y="664"/>
                </a:cubicBezTo>
                <a:cubicBezTo>
                  <a:pt x="1832" y="664"/>
                  <a:pt x="1859" y="691"/>
                  <a:pt x="1859" y="724"/>
                </a:cubicBezTo>
                <a:cubicBezTo>
                  <a:pt x="1859" y="756"/>
                  <a:pt x="1832" y="783"/>
                  <a:pt x="1800" y="783"/>
                </a:cubicBezTo>
                <a:cubicBezTo>
                  <a:pt x="1767" y="783"/>
                  <a:pt x="1740" y="756"/>
                  <a:pt x="1740" y="724"/>
                </a:cubicBezTo>
                <a:close/>
                <a:moveTo>
                  <a:pt x="2088" y="724"/>
                </a:moveTo>
                <a:cubicBezTo>
                  <a:pt x="2088" y="691"/>
                  <a:pt x="2115" y="664"/>
                  <a:pt x="2148" y="664"/>
                </a:cubicBezTo>
                <a:cubicBezTo>
                  <a:pt x="2180" y="664"/>
                  <a:pt x="2207" y="691"/>
                  <a:pt x="2207" y="724"/>
                </a:cubicBezTo>
                <a:cubicBezTo>
                  <a:pt x="2207" y="756"/>
                  <a:pt x="2180" y="783"/>
                  <a:pt x="2148" y="783"/>
                </a:cubicBezTo>
                <a:cubicBezTo>
                  <a:pt x="2115" y="783"/>
                  <a:pt x="2088" y="756"/>
                  <a:pt x="2088" y="724"/>
                </a:cubicBezTo>
                <a:close/>
                <a:moveTo>
                  <a:pt x="2436" y="724"/>
                </a:moveTo>
                <a:cubicBezTo>
                  <a:pt x="2436" y="691"/>
                  <a:pt x="2463" y="664"/>
                  <a:pt x="2496" y="664"/>
                </a:cubicBezTo>
                <a:cubicBezTo>
                  <a:pt x="2528" y="664"/>
                  <a:pt x="2555" y="691"/>
                  <a:pt x="2555" y="724"/>
                </a:cubicBezTo>
                <a:cubicBezTo>
                  <a:pt x="2555" y="756"/>
                  <a:pt x="2528" y="783"/>
                  <a:pt x="2496" y="783"/>
                </a:cubicBezTo>
                <a:cubicBezTo>
                  <a:pt x="2463" y="783"/>
                  <a:pt x="2436" y="756"/>
                  <a:pt x="2436" y="724"/>
                </a:cubicBezTo>
                <a:close/>
                <a:moveTo>
                  <a:pt x="2784" y="724"/>
                </a:moveTo>
                <a:cubicBezTo>
                  <a:pt x="2784" y="691"/>
                  <a:pt x="2811" y="664"/>
                  <a:pt x="2844" y="664"/>
                </a:cubicBezTo>
                <a:cubicBezTo>
                  <a:pt x="2876" y="664"/>
                  <a:pt x="2903" y="691"/>
                  <a:pt x="2903" y="724"/>
                </a:cubicBezTo>
                <a:cubicBezTo>
                  <a:pt x="2903" y="756"/>
                  <a:pt x="2876" y="783"/>
                  <a:pt x="2844" y="783"/>
                </a:cubicBezTo>
                <a:cubicBezTo>
                  <a:pt x="2811" y="783"/>
                  <a:pt x="2784" y="756"/>
                  <a:pt x="2784" y="724"/>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9" name="矩形 8"/>
          <p:cNvSpPr/>
          <p:nvPr userDrawn="1"/>
        </p:nvSpPr>
        <p:spPr>
          <a:xfrm>
            <a:off x="-3810" y="6452235"/>
            <a:ext cx="12196445" cy="403860"/>
          </a:xfrm>
          <a:prstGeom prst="rect">
            <a:avLst/>
          </a:prstGeom>
          <a:solidFill>
            <a:schemeClr val="accent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userDrawn="1"/>
        </p:nvSpPr>
        <p:spPr>
          <a:xfrm>
            <a:off x="3948113" y="6463030"/>
            <a:ext cx="4292600" cy="368300"/>
          </a:xfrm>
          <a:prstGeom prst="rect">
            <a:avLst/>
          </a:prstGeom>
          <a:noFill/>
        </p:spPr>
        <p:txBody>
          <a:bodyPr wrap="square" rtlCol="0">
            <a:spAutoFit/>
          </a:bodyPr>
          <a:p>
            <a:r>
              <a:rPr lang="en-US" altLang="zh-CN">
                <a:solidFill>
                  <a:srgbClr val="1D2A75"/>
                </a:solidFill>
              </a:rPr>
              <a:t>Web: </a:t>
            </a:r>
            <a:r>
              <a:rPr lang="zh-CN" altLang="en-US">
                <a:solidFill>
                  <a:srgbClr val="1D2A75"/>
                </a:solidFill>
              </a:rPr>
              <a:t>www.fpiconn.com / www.sz-fpi.com</a:t>
            </a:r>
            <a:endParaRPr lang="zh-CN" altLang="en-US">
              <a:solidFill>
                <a:srgbClr val="1D2A75"/>
              </a:solidFill>
            </a:endParaRPr>
          </a:p>
        </p:txBody>
      </p:sp>
      <p:cxnSp>
        <p:nvCxnSpPr>
          <p:cNvPr id="6" name="直接连接符 5"/>
          <p:cNvCxnSpPr/>
          <p:nvPr userDrawn="1"/>
        </p:nvCxnSpPr>
        <p:spPr>
          <a:xfrm>
            <a:off x="386715" y="1003300"/>
            <a:ext cx="11341735" cy="0"/>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sp>
        <p:nvSpPr>
          <p:cNvPr id="7" name="任意多边形 6"/>
          <p:cNvSpPr/>
          <p:nvPr userDrawn="1"/>
        </p:nvSpPr>
        <p:spPr>
          <a:xfrm>
            <a:off x="157480" y="6539570"/>
            <a:ext cx="1639570" cy="2549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582" h="401">
                <a:moveTo>
                  <a:pt x="2530" y="296"/>
                </a:moveTo>
                <a:cubicBezTo>
                  <a:pt x="2558" y="296"/>
                  <a:pt x="2582" y="320"/>
                  <a:pt x="2582" y="349"/>
                </a:cubicBezTo>
                <a:cubicBezTo>
                  <a:pt x="2582" y="377"/>
                  <a:pt x="2558" y="401"/>
                  <a:pt x="2530" y="401"/>
                </a:cubicBezTo>
                <a:cubicBezTo>
                  <a:pt x="2500" y="401"/>
                  <a:pt x="2476" y="377"/>
                  <a:pt x="2476" y="349"/>
                </a:cubicBezTo>
                <a:cubicBezTo>
                  <a:pt x="2476" y="320"/>
                  <a:pt x="2500" y="296"/>
                  <a:pt x="2530" y="296"/>
                </a:cubicBezTo>
                <a:close/>
                <a:moveTo>
                  <a:pt x="2220" y="296"/>
                </a:moveTo>
                <a:cubicBezTo>
                  <a:pt x="2248" y="296"/>
                  <a:pt x="2272" y="320"/>
                  <a:pt x="2272" y="349"/>
                </a:cubicBezTo>
                <a:cubicBezTo>
                  <a:pt x="2272" y="377"/>
                  <a:pt x="2248" y="401"/>
                  <a:pt x="2220" y="401"/>
                </a:cubicBezTo>
                <a:cubicBezTo>
                  <a:pt x="2191" y="401"/>
                  <a:pt x="2167" y="377"/>
                  <a:pt x="2167" y="349"/>
                </a:cubicBezTo>
                <a:cubicBezTo>
                  <a:pt x="2167" y="320"/>
                  <a:pt x="2191" y="296"/>
                  <a:pt x="2220" y="296"/>
                </a:cubicBezTo>
                <a:close/>
                <a:moveTo>
                  <a:pt x="1910" y="296"/>
                </a:moveTo>
                <a:cubicBezTo>
                  <a:pt x="1939" y="296"/>
                  <a:pt x="1963" y="320"/>
                  <a:pt x="1963" y="349"/>
                </a:cubicBezTo>
                <a:cubicBezTo>
                  <a:pt x="1963" y="377"/>
                  <a:pt x="1939" y="401"/>
                  <a:pt x="1910" y="401"/>
                </a:cubicBezTo>
                <a:cubicBezTo>
                  <a:pt x="1881" y="401"/>
                  <a:pt x="1857" y="377"/>
                  <a:pt x="1857" y="349"/>
                </a:cubicBezTo>
                <a:cubicBezTo>
                  <a:pt x="1857" y="320"/>
                  <a:pt x="1881" y="296"/>
                  <a:pt x="1910" y="296"/>
                </a:cubicBezTo>
                <a:close/>
                <a:moveTo>
                  <a:pt x="1601" y="296"/>
                </a:moveTo>
                <a:cubicBezTo>
                  <a:pt x="1629" y="296"/>
                  <a:pt x="1653" y="320"/>
                  <a:pt x="1653" y="349"/>
                </a:cubicBezTo>
                <a:cubicBezTo>
                  <a:pt x="1653" y="377"/>
                  <a:pt x="1629" y="401"/>
                  <a:pt x="1601" y="401"/>
                </a:cubicBezTo>
                <a:cubicBezTo>
                  <a:pt x="1572" y="401"/>
                  <a:pt x="1548" y="377"/>
                  <a:pt x="1548" y="349"/>
                </a:cubicBezTo>
                <a:cubicBezTo>
                  <a:pt x="1548" y="320"/>
                  <a:pt x="1572" y="296"/>
                  <a:pt x="1601" y="296"/>
                </a:cubicBezTo>
                <a:close/>
                <a:moveTo>
                  <a:pt x="1291" y="296"/>
                </a:moveTo>
                <a:cubicBezTo>
                  <a:pt x="1320" y="296"/>
                  <a:pt x="1344" y="320"/>
                  <a:pt x="1344" y="349"/>
                </a:cubicBezTo>
                <a:cubicBezTo>
                  <a:pt x="1344" y="377"/>
                  <a:pt x="1320" y="401"/>
                  <a:pt x="1291" y="401"/>
                </a:cubicBezTo>
                <a:cubicBezTo>
                  <a:pt x="1262" y="401"/>
                  <a:pt x="1238" y="377"/>
                  <a:pt x="1238" y="349"/>
                </a:cubicBezTo>
                <a:cubicBezTo>
                  <a:pt x="1238" y="320"/>
                  <a:pt x="1262" y="296"/>
                  <a:pt x="1291" y="296"/>
                </a:cubicBezTo>
                <a:close/>
                <a:moveTo>
                  <a:pt x="982" y="296"/>
                </a:moveTo>
                <a:cubicBezTo>
                  <a:pt x="1010" y="296"/>
                  <a:pt x="1034" y="320"/>
                  <a:pt x="1034" y="349"/>
                </a:cubicBezTo>
                <a:cubicBezTo>
                  <a:pt x="1034" y="377"/>
                  <a:pt x="1010" y="401"/>
                  <a:pt x="982" y="401"/>
                </a:cubicBezTo>
                <a:cubicBezTo>
                  <a:pt x="953" y="401"/>
                  <a:pt x="929" y="377"/>
                  <a:pt x="929" y="349"/>
                </a:cubicBezTo>
                <a:cubicBezTo>
                  <a:pt x="929" y="320"/>
                  <a:pt x="953" y="296"/>
                  <a:pt x="982" y="296"/>
                </a:cubicBezTo>
                <a:close/>
                <a:moveTo>
                  <a:pt x="672" y="296"/>
                </a:moveTo>
                <a:cubicBezTo>
                  <a:pt x="701" y="296"/>
                  <a:pt x="725" y="320"/>
                  <a:pt x="725" y="349"/>
                </a:cubicBezTo>
                <a:cubicBezTo>
                  <a:pt x="725" y="377"/>
                  <a:pt x="701" y="401"/>
                  <a:pt x="672" y="401"/>
                </a:cubicBezTo>
                <a:cubicBezTo>
                  <a:pt x="643" y="401"/>
                  <a:pt x="619" y="377"/>
                  <a:pt x="619" y="349"/>
                </a:cubicBezTo>
                <a:cubicBezTo>
                  <a:pt x="619" y="320"/>
                  <a:pt x="643" y="296"/>
                  <a:pt x="672" y="296"/>
                </a:cubicBezTo>
                <a:close/>
                <a:moveTo>
                  <a:pt x="363" y="296"/>
                </a:moveTo>
                <a:cubicBezTo>
                  <a:pt x="391" y="296"/>
                  <a:pt x="415" y="320"/>
                  <a:pt x="415" y="349"/>
                </a:cubicBezTo>
                <a:cubicBezTo>
                  <a:pt x="415" y="377"/>
                  <a:pt x="391" y="401"/>
                  <a:pt x="363" y="401"/>
                </a:cubicBezTo>
                <a:cubicBezTo>
                  <a:pt x="334" y="401"/>
                  <a:pt x="310" y="377"/>
                  <a:pt x="310" y="349"/>
                </a:cubicBezTo>
                <a:cubicBezTo>
                  <a:pt x="310" y="320"/>
                  <a:pt x="334" y="296"/>
                  <a:pt x="363" y="296"/>
                </a:cubicBezTo>
                <a:close/>
                <a:moveTo>
                  <a:pt x="53" y="296"/>
                </a:moveTo>
                <a:cubicBezTo>
                  <a:pt x="82" y="296"/>
                  <a:pt x="106" y="320"/>
                  <a:pt x="106" y="349"/>
                </a:cubicBezTo>
                <a:cubicBezTo>
                  <a:pt x="106" y="377"/>
                  <a:pt x="82" y="401"/>
                  <a:pt x="53" y="401"/>
                </a:cubicBezTo>
                <a:cubicBezTo>
                  <a:pt x="24" y="401"/>
                  <a:pt x="0" y="377"/>
                  <a:pt x="0" y="349"/>
                </a:cubicBezTo>
                <a:cubicBezTo>
                  <a:pt x="0" y="320"/>
                  <a:pt x="24" y="296"/>
                  <a:pt x="53" y="296"/>
                </a:cubicBezTo>
                <a:close/>
                <a:moveTo>
                  <a:pt x="2530" y="0"/>
                </a:moveTo>
                <a:cubicBezTo>
                  <a:pt x="2558" y="0"/>
                  <a:pt x="2582" y="24"/>
                  <a:pt x="2582" y="53"/>
                </a:cubicBezTo>
                <a:cubicBezTo>
                  <a:pt x="2582" y="82"/>
                  <a:pt x="2558" y="106"/>
                  <a:pt x="2530" y="106"/>
                </a:cubicBezTo>
                <a:cubicBezTo>
                  <a:pt x="2500" y="106"/>
                  <a:pt x="2476" y="82"/>
                  <a:pt x="2476" y="53"/>
                </a:cubicBezTo>
                <a:cubicBezTo>
                  <a:pt x="2476" y="24"/>
                  <a:pt x="2500" y="0"/>
                  <a:pt x="2530" y="0"/>
                </a:cubicBezTo>
                <a:close/>
                <a:moveTo>
                  <a:pt x="2220" y="0"/>
                </a:moveTo>
                <a:cubicBezTo>
                  <a:pt x="2248" y="0"/>
                  <a:pt x="2272" y="24"/>
                  <a:pt x="2272" y="53"/>
                </a:cubicBezTo>
                <a:cubicBezTo>
                  <a:pt x="2272" y="82"/>
                  <a:pt x="2248" y="106"/>
                  <a:pt x="2220" y="106"/>
                </a:cubicBezTo>
                <a:cubicBezTo>
                  <a:pt x="2191" y="106"/>
                  <a:pt x="2167" y="82"/>
                  <a:pt x="2167" y="53"/>
                </a:cubicBezTo>
                <a:cubicBezTo>
                  <a:pt x="2167" y="24"/>
                  <a:pt x="2191" y="0"/>
                  <a:pt x="2220" y="0"/>
                </a:cubicBezTo>
                <a:close/>
                <a:moveTo>
                  <a:pt x="1910" y="0"/>
                </a:moveTo>
                <a:cubicBezTo>
                  <a:pt x="1939" y="0"/>
                  <a:pt x="1963" y="24"/>
                  <a:pt x="1963" y="53"/>
                </a:cubicBezTo>
                <a:cubicBezTo>
                  <a:pt x="1963" y="82"/>
                  <a:pt x="1939" y="106"/>
                  <a:pt x="1910" y="106"/>
                </a:cubicBezTo>
                <a:cubicBezTo>
                  <a:pt x="1881" y="106"/>
                  <a:pt x="1857" y="82"/>
                  <a:pt x="1857" y="53"/>
                </a:cubicBezTo>
                <a:cubicBezTo>
                  <a:pt x="1857" y="24"/>
                  <a:pt x="1881" y="0"/>
                  <a:pt x="1910" y="0"/>
                </a:cubicBezTo>
                <a:close/>
                <a:moveTo>
                  <a:pt x="1601" y="0"/>
                </a:moveTo>
                <a:cubicBezTo>
                  <a:pt x="1629" y="0"/>
                  <a:pt x="1653" y="24"/>
                  <a:pt x="1653" y="53"/>
                </a:cubicBezTo>
                <a:cubicBezTo>
                  <a:pt x="1653" y="82"/>
                  <a:pt x="1629" y="106"/>
                  <a:pt x="1601" y="106"/>
                </a:cubicBezTo>
                <a:cubicBezTo>
                  <a:pt x="1572" y="106"/>
                  <a:pt x="1548" y="82"/>
                  <a:pt x="1548" y="53"/>
                </a:cubicBezTo>
                <a:cubicBezTo>
                  <a:pt x="1548" y="24"/>
                  <a:pt x="1572" y="0"/>
                  <a:pt x="1601" y="0"/>
                </a:cubicBezTo>
                <a:close/>
                <a:moveTo>
                  <a:pt x="1291" y="0"/>
                </a:moveTo>
                <a:cubicBezTo>
                  <a:pt x="1320" y="0"/>
                  <a:pt x="1344" y="24"/>
                  <a:pt x="1344" y="53"/>
                </a:cubicBezTo>
                <a:cubicBezTo>
                  <a:pt x="1344" y="82"/>
                  <a:pt x="1320" y="106"/>
                  <a:pt x="1291" y="106"/>
                </a:cubicBezTo>
                <a:cubicBezTo>
                  <a:pt x="1262" y="106"/>
                  <a:pt x="1238" y="82"/>
                  <a:pt x="1238" y="53"/>
                </a:cubicBezTo>
                <a:cubicBezTo>
                  <a:pt x="1238" y="24"/>
                  <a:pt x="1262" y="0"/>
                  <a:pt x="1291" y="0"/>
                </a:cubicBezTo>
                <a:close/>
                <a:moveTo>
                  <a:pt x="982" y="0"/>
                </a:moveTo>
                <a:cubicBezTo>
                  <a:pt x="1010" y="0"/>
                  <a:pt x="1034" y="24"/>
                  <a:pt x="1034" y="53"/>
                </a:cubicBezTo>
                <a:cubicBezTo>
                  <a:pt x="1034" y="82"/>
                  <a:pt x="1010" y="106"/>
                  <a:pt x="982" y="106"/>
                </a:cubicBezTo>
                <a:cubicBezTo>
                  <a:pt x="953" y="106"/>
                  <a:pt x="929" y="82"/>
                  <a:pt x="929" y="53"/>
                </a:cubicBezTo>
                <a:cubicBezTo>
                  <a:pt x="929" y="24"/>
                  <a:pt x="953" y="0"/>
                  <a:pt x="982" y="0"/>
                </a:cubicBezTo>
                <a:close/>
                <a:moveTo>
                  <a:pt x="672" y="0"/>
                </a:moveTo>
                <a:cubicBezTo>
                  <a:pt x="701" y="0"/>
                  <a:pt x="725" y="24"/>
                  <a:pt x="725" y="53"/>
                </a:cubicBezTo>
                <a:cubicBezTo>
                  <a:pt x="725" y="82"/>
                  <a:pt x="701" y="106"/>
                  <a:pt x="672" y="106"/>
                </a:cubicBezTo>
                <a:cubicBezTo>
                  <a:pt x="643" y="106"/>
                  <a:pt x="619" y="82"/>
                  <a:pt x="619" y="53"/>
                </a:cubicBezTo>
                <a:cubicBezTo>
                  <a:pt x="619" y="24"/>
                  <a:pt x="643" y="0"/>
                  <a:pt x="672" y="0"/>
                </a:cubicBezTo>
                <a:close/>
                <a:moveTo>
                  <a:pt x="363" y="0"/>
                </a:moveTo>
                <a:cubicBezTo>
                  <a:pt x="391" y="0"/>
                  <a:pt x="415" y="24"/>
                  <a:pt x="415" y="53"/>
                </a:cubicBezTo>
                <a:cubicBezTo>
                  <a:pt x="415" y="82"/>
                  <a:pt x="391" y="106"/>
                  <a:pt x="363" y="106"/>
                </a:cubicBezTo>
                <a:cubicBezTo>
                  <a:pt x="334" y="106"/>
                  <a:pt x="310" y="82"/>
                  <a:pt x="310" y="53"/>
                </a:cubicBezTo>
                <a:cubicBezTo>
                  <a:pt x="310" y="24"/>
                  <a:pt x="334" y="0"/>
                  <a:pt x="363" y="0"/>
                </a:cubicBezTo>
                <a:close/>
                <a:moveTo>
                  <a:pt x="53" y="0"/>
                </a:moveTo>
                <a:cubicBezTo>
                  <a:pt x="82" y="0"/>
                  <a:pt x="106" y="24"/>
                  <a:pt x="106" y="53"/>
                </a:cubicBezTo>
                <a:cubicBezTo>
                  <a:pt x="106" y="82"/>
                  <a:pt x="82" y="106"/>
                  <a:pt x="53" y="106"/>
                </a:cubicBezTo>
                <a:cubicBezTo>
                  <a:pt x="24" y="106"/>
                  <a:pt x="0" y="82"/>
                  <a:pt x="0" y="53"/>
                </a:cubicBezTo>
                <a:cubicBezTo>
                  <a:pt x="0" y="24"/>
                  <a:pt x="24" y="0"/>
                  <a:pt x="53" y="0"/>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2" name="任意多边形 11"/>
          <p:cNvSpPr/>
          <p:nvPr userDrawn="1"/>
        </p:nvSpPr>
        <p:spPr>
          <a:xfrm>
            <a:off x="10413365" y="6539570"/>
            <a:ext cx="1639570" cy="2549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582" h="401">
                <a:moveTo>
                  <a:pt x="2530" y="296"/>
                </a:moveTo>
                <a:cubicBezTo>
                  <a:pt x="2558" y="296"/>
                  <a:pt x="2582" y="320"/>
                  <a:pt x="2582" y="349"/>
                </a:cubicBezTo>
                <a:cubicBezTo>
                  <a:pt x="2582" y="377"/>
                  <a:pt x="2558" y="401"/>
                  <a:pt x="2530" y="401"/>
                </a:cubicBezTo>
                <a:cubicBezTo>
                  <a:pt x="2500" y="401"/>
                  <a:pt x="2476" y="377"/>
                  <a:pt x="2476" y="349"/>
                </a:cubicBezTo>
                <a:cubicBezTo>
                  <a:pt x="2476" y="320"/>
                  <a:pt x="2500" y="296"/>
                  <a:pt x="2530" y="296"/>
                </a:cubicBezTo>
                <a:close/>
                <a:moveTo>
                  <a:pt x="2220" y="296"/>
                </a:moveTo>
                <a:cubicBezTo>
                  <a:pt x="2248" y="296"/>
                  <a:pt x="2272" y="320"/>
                  <a:pt x="2272" y="349"/>
                </a:cubicBezTo>
                <a:cubicBezTo>
                  <a:pt x="2272" y="377"/>
                  <a:pt x="2248" y="401"/>
                  <a:pt x="2220" y="401"/>
                </a:cubicBezTo>
                <a:cubicBezTo>
                  <a:pt x="2191" y="401"/>
                  <a:pt x="2167" y="377"/>
                  <a:pt x="2167" y="349"/>
                </a:cubicBezTo>
                <a:cubicBezTo>
                  <a:pt x="2167" y="320"/>
                  <a:pt x="2191" y="296"/>
                  <a:pt x="2220" y="296"/>
                </a:cubicBezTo>
                <a:close/>
                <a:moveTo>
                  <a:pt x="1910" y="296"/>
                </a:moveTo>
                <a:cubicBezTo>
                  <a:pt x="1939" y="296"/>
                  <a:pt x="1963" y="320"/>
                  <a:pt x="1963" y="349"/>
                </a:cubicBezTo>
                <a:cubicBezTo>
                  <a:pt x="1963" y="377"/>
                  <a:pt x="1939" y="401"/>
                  <a:pt x="1910" y="401"/>
                </a:cubicBezTo>
                <a:cubicBezTo>
                  <a:pt x="1881" y="401"/>
                  <a:pt x="1857" y="377"/>
                  <a:pt x="1857" y="349"/>
                </a:cubicBezTo>
                <a:cubicBezTo>
                  <a:pt x="1857" y="320"/>
                  <a:pt x="1881" y="296"/>
                  <a:pt x="1910" y="296"/>
                </a:cubicBezTo>
                <a:close/>
                <a:moveTo>
                  <a:pt x="1601" y="296"/>
                </a:moveTo>
                <a:cubicBezTo>
                  <a:pt x="1629" y="296"/>
                  <a:pt x="1653" y="320"/>
                  <a:pt x="1653" y="349"/>
                </a:cubicBezTo>
                <a:cubicBezTo>
                  <a:pt x="1653" y="377"/>
                  <a:pt x="1629" y="401"/>
                  <a:pt x="1601" y="401"/>
                </a:cubicBezTo>
                <a:cubicBezTo>
                  <a:pt x="1572" y="401"/>
                  <a:pt x="1548" y="377"/>
                  <a:pt x="1548" y="349"/>
                </a:cubicBezTo>
                <a:cubicBezTo>
                  <a:pt x="1548" y="320"/>
                  <a:pt x="1572" y="296"/>
                  <a:pt x="1601" y="296"/>
                </a:cubicBezTo>
                <a:close/>
                <a:moveTo>
                  <a:pt x="1291" y="296"/>
                </a:moveTo>
                <a:cubicBezTo>
                  <a:pt x="1320" y="296"/>
                  <a:pt x="1344" y="320"/>
                  <a:pt x="1344" y="349"/>
                </a:cubicBezTo>
                <a:cubicBezTo>
                  <a:pt x="1344" y="377"/>
                  <a:pt x="1320" y="401"/>
                  <a:pt x="1291" y="401"/>
                </a:cubicBezTo>
                <a:cubicBezTo>
                  <a:pt x="1262" y="401"/>
                  <a:pt x="1238" y="377"/>
                  <a:pt x="1238" y="349"/>
                </a:cubicBezTo>
                <a:cubicBezTo>
                  <a:pt x="1238" y="320"/>
                  <a:pt x="1262" y="296"/>
                  <a:pt x="1291" y="296"/>
                </a:cubicBezTo>
                <a:close/>
                <a:moveTo>
                  <a:pt x="982" y="296"/>
                </a:moveTo>
                <a:cubicBezTo>
                  <a:pt x="1010" y="296"/>
                  <a:pt x="1034" y="320"/>
                  <a:pt x="1034" y="349"/>
                </a:cubicBezTo>
                <a:cubicBezTo>
                  <a:pt x="1034" y="377"/>
                  <a:pt x="1010" y="401"/>
                  <a:pt x="982" y="401"/>
                </a:cubicBezTo>
                <a:cubicBezTo>
                  <a:pt x="953" y="401"/>
                  <a:pt x="929" y="377"/>
                  <a:pt x="929" y="349"/>
                </a:cubicBezTo>
                <a:cubicBezTo>
                  <a:pt x="929" y="320"/>
                  <a:pt x="953" y="296"/>
                  <a:pt x="982" y="296"/>
                </a:cubicBezTo>
                <a:close/>
                <a:moveTo>
                  <a:pt x="672" y="296"/>
                </a:moveTo>
                <a:cubicBezTo>
                  <a:pt x="701" y="296"/>
                  <a:pt x="725" y="320"/>
                  <a:pt x="725" y="349"/>
                </a:cubicBezTo>
                <a:cubicBezTo>
                  <a:pt x="725" y="377"/>
                  <a:pt x="701" y="401"/>
                  <a:pt x="672" y="401"/>
                </a:cubicBezTo>
                <a:cubicBezTo>
                  <a:pt x="643" y="401"/>
                  <a:pt x="619" y="377"/>
                  <a:pt x="619" y="349"/>
                </a:cubicBezTo>
                <a:cubicBezTo>
                  <a:pt x="619" y="320"/>
                  <a:pt x="643" y="296"/>
                  <a:pt x="672" y="296"/>
                </a:cubicBezTo>
                <a:close/>
                <a:moveTo>
                  <a:pt x="363" y="296"/>
                </a:moveTo>
                <a:cubicBezTo>
                  <a:pt x="391" y="296"/>
                  <a:pt x="415" y="320"/>
                  <a:pt x="415" y="349"/>
                </a:cubicBezTo>
                <a:cubicBezTo>
                  <a:pt x="415" y="377"/>
                  <a:pt x="391" y="401"/>
                  <a:pt x="363" y="401"/>
                </a:cubicBezTo>
                <a:cubicBezTo>
                  <a:pt x="334" y="401"/>
                  <a:pt x="310" y="377"/>
                  <a:pt x="310" y="349"/>
                </a:cubicBezTo>
                <a:cubicBezTo>
                  <a:pt x="310" y="320"/>
                  <a:pt x="334" y="296"/>
                  <a:pt x="363" y="296"/>
                </a:cubicBezTo>
                <a:close/>
                <a:moveTo>
                  <a:pt x="53" y="296"/>
                </a:moveTo>
                <a:cubicBezTo>
                  <a:pt x="82" y="296"/>
                  <a:pt x="106" y="320"/>
                  <a:pt x="106" y="349"/>
                </a:cubicBezTo>
                <a:cubicBezTo>
                  <a:pt x="106" y="377"/>
                  <a:pt x="82" y="401"/>
                  <a:pt x="53" y="401"/>
                </a:cubicBezTo>
                <a:cubicBezTo>
                  <a:pt x="24" y="401"/>
                  <a:pt x="0" y="377"/>
                  <a:pt x="0" y="349"/>
                </a:cubicBezTo>
                <a:cubicBezTo>
                  <a:pt x="0" y="320"/>
                  <a:pt x="24" y="296"/>
                  <a:pt x="53" y="296"/>
                </a:cubicBezTo>
                <a:close/>
                <a:moveTo>
                  <a:pt x="2530" y="0"/>
                </a:moveTo>
                <a:cubicBezTo>
                  <a:pt x="2558" y="0"/>
                  <a:pt x="2582" y="24"/>
                  <a:pt x="2582" y="53"/>
                </a:cubicBezTo>
                <a:cubicBezTo>
                  <a:pt x="2582" y="82"/>
                  <a:pt x="2558" y="106"/>
                  <a:pt x="2530" y="106"/>
                </a:cubicBezTo>
                <a:cubicBezTo>
                  <a:pt x="2500" y="106"/>
                  <a:pt x="2476" y="82"/>
                  <a:pt x="2476" y="53"/>
                </a:cubicBezTo>
                <a:cubicBezTo>
                  <a:pt x="2476" y="24"/>
                  <a:pt x="2500" y="0"/>
                  <a:pt x="2530" y="0"/>
                </a:cubicBezTo>
                <a:close/>
                <a:moveTo>
                  <a:pt x="2220" y="0"/>
                </a:moveTo>
                <a:cubicBezTo>
                  <a:pt x="2248" y="0"/>
                  <a:pt x="2272" y="24"/>
                  <a:pt x="2272" y="53"/>
                </a:cubicBezTo>
                <a:cubicBezTo>
                  <a:pt x="2272" y="82"/>
                  <a:pt x="2248" y="106"/>
                  <a:pt x="2220" y="106"/>
                </a:cubicBezTo>
                <a:cubicBezTo>
                  <a:pt x="2191" y="106"/>
                  <a:pt x="2167" y="82"/>
                  <a:pt x="2167" y="53"/>
                </a:cubicBezTo>
                <a:cubicBezTo>
                  <a:pt x="2167" y="24"/>
                  <a:pt x="2191" y="0"/>
                  <a:pt x="2220" y="0"/>
                </a:cubicBezTo>
                <a:close/>
                <a:moveTo>
                  <a:pt x="1910" y="0"/>
                </a:moveTo>
                <a:cubicBezTo>
                  <a:pt x="1939" y="0"/>
                  <a:pt x="1963" y="24"/>
                  <a:pt x="1963" y="53"/>
                </a:cubicBezTo>
                <a:cubicBezTo>
                  <a:pt x="1963" y="82"/>
                  <a:pt x="1939" y="106"/>
                  <a:pt x="1910" y="106"/>
                </a:cubicBezTo>
                <a:cubicBezTo>
                  <a:pt x="1881" y="106"/>
                  <a:pt x="1857" y="82"/>
                  <a:pt x="1857" y="53"/>
                </a:cubicBezTo>
                <a:cubicBezTo>
                  <a:pt x="1857" y="24"/>
                  <a:pt x="1881" y="0"/>
                  <a:pt x="1910" y="0"/>
                </a:cubicBezTo>
                <a:close/>
                <a:moveTo>
                  <a:pt x="1601" y="0"/>
                </a:moveTo>
                <a:cubicBezTo>
                  <a:pt x="1629" y="0"/>
                  <a:pt x="1653" y="24"/>
                  <a:pt x="1653" y="53"/>
                </a:cubicBezTo>
                <a:cubicBezTo>
                  <a:pt x="1653" y="82"/>
                  <a:pt x="1629" y="106"/>
                  <a:pt x="1601" y="106"/>
                </a:cubicBezTo>
                <a:cubicBezTo>
                  <a:pt x="1572" y="106"/>
                  <a:pt x="1548" y="82"/>
                  <a:pt x="1548" y="53"/>
                </a:cubicBezTo>
                <a:cubicBezTo>
                  <a:pt x="1548" y="24"/>
                  <a:pt x="1572" y="0"/>
                  <a:pt x="1601" y="0"/>
                </a:cubicBezTo>
                <a:close/>
                <a:moveTo>
                  <a:pt x="1291" y="0"/>
                </a:moveTo>
                <a:cubicBezTo>
                  <a:pt x="1320" y="0"/>
                  <a:pt x="1344" y="24"/>
                  <a:pt x="1344" y="53"/>
                </a:cubicBezTo>
                <a:cubicBezTo>
                  <a:pt x="1344" y="82"/>
                  <a:pt x="1320" y="106"/>
                  <a:pt x="1291" y="106"/>
                </a:cubicBezTo>
                <a:cubicBezTo>
                  <a:pt x="1262" y="106"/>
                  <a:pt x="1238" y="82"/>
                  <a:pt x="1238" y="53"/>
                </a:cubicBezTo>
                <a:cubicBezTo>
                  <a:pt x="1238" y="24"/>
                  <a:pt x="1262" y="0"/>
                  <a:pt x="1291" y="0"/>
                </a:cubicBezTo>
                <a:close/>
                <a:moveTo>
                  <a:pt x="982" y="0"/>
                </a:moveTo>
                <a:cubicBezTo>
                  <a:pt x="1010" y="0"/>
                  <a:pt x="1034" y="24"/>
                  <a:pt x="1034" y="53"/>
                </a:cubicBezTo>
                <a:cubicBezTo>
                  <a:pt x="1034" y="82"/>
                  <a:pt x="1010" y="106"/>
                  <a:pt x="982" y="106"/>
                </a:cubicBezTo>
                <a:cubicBezTo>
                  <a:pt x="953" y="106"/>
                  <a:pt x="929" y="82"/>
                  <a:pt x="929" y="53"/>
                </a:cubicBezTo>
                <a:cubicBezTo>
                  <a:pt x="929" y="24"/>
                  <a:pt x="953" y="0"/>
                  <a:pt x="982" y="0"/>
                </a:cubicBezTo>
                <a:close/>
                <a:moveTo>
                  <a:pt x="672" y="0"/>
                </a:moveTo>
                <a:cubicBezTo>
                  <a:pt x="701" y="0"/>
                  <a:pt x="725" y="24"/>
                  <a:pt x="725" y="53"/>
                </a:cubicBezTo>
                <a:cubicBezTo>
                  <a:pt x="725" y="82"/>
                  <a:pt x="701" y="106"/>
                  <a:pt x="672" y="106"/>
                </a:cubicBezTo>
                <a:cubicBezTo>
                  <a:pt x="643" y="106"/>
                  <a:pt x="619" y="82"/>
                  <a:pt x="619" y="53"/>
                </a:cubicBezTo>
                <a:cubicBezTo>
                  <a:pt x="619" y="24"/>
                  <a:pt x="643" y="0"/>
                  <a:pt x="672" y="0"/>
                </a:cubicBezTo>
                <a:close/>
                <a:moveTo>
                  <a:pt x="363" y="0"/>
                </a:moveTo>
                <a:cubicBezTo>
                  <a:pt x="391" y="0"/>
                  <a:pt x="415" y="24"/>
                  <a:pt x="415" y="53"/>
                </a:cubicBezTo>
                <a:cubicBezTo>
                  <a:pt x="415" y="82"/>
                  <a:pt x="391" y="106"/>
                  <a:pt x="363" y="106"/>
                </a:cubicBezTo>
                <a:cubicBezTo>
                  <a:pt x="334" y="106"/>
                  <a:pt x="310" y="82"/>
                  <a:pt x="310" y="53"/>
                </a:cubicBezTo>
                <a:cubicBezTo>
                  <a:pt x="310" y="24"/>
                  <a:pt x="334" y="0"/>
                  <a:pt x="363" y="0"/>
                </a:cubicBezTo>
                <a:close/>
                <a:moveTo>
                  <a:pt x="53" y="0"/>
                </a:moveTo>
                <a:cubicBezTo>
                  <a:pt x="82" y="0"/>
                  <a:pt x="106" y="24"/>
                  <a:pt x="106" y="53"/>
                </a:cubicBezTo>
                <a:cubicBezTo>
                  <a:pt x="106" y="82"/>
                  <a:pt x="82" y="106"/>
                  <a:pt x="53" y="106"/>
                </a:cubicBezTo>
                <a:cubicBezTo>
                  <a:pt x="24" y="106"/>
                  <a:pt x="0" y="82"/>
                  <a:pt x="0" y="53"/>
                </a:cubicBezTo>
                <a:cubicBezTo>
                  <a:pt x="0" y="24"/>
                  <a:pt x="24" y="0"/>
                  <a:pt x="53" y="0"/>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1" name="文本框 10"/>
          <p:cNvSpPr txBox="1"/>
          <p:nvPr userDrawn="1"/>
        </p:nvSpPr>
        <p:spPr>
          <a:xfrm>
            <a:off x="1195705" y="261938"/>
            <a:ext cx="3667125" cy="629920"/>
          </a:xfrm>
          <a:prstGeom prst="rect">
            <a:avLst/>
          </a:prstGeom>
          <a:noFill/>
        </p:spPr>
        <p:txBody>
          <a:bodyPr wrap="square" rtlCol="0">
            <a:spAutoFit/>
          </a:bodyPr>
          <a:p>
            <a:r>
              <a:rPr lang="zh-CN" altLang="en-US" sz="2200" b="1">
                <a:ln>
                  <a:noFill/>
                </a:ln>
                <a:solidFill>
                  <a:srgbClr val="1D2A75"/>
                </a:solidFill>
                <a:latin typeface="宋体" panose="02010600030101010101" pitchFamily="2" charset="-122"/>
                <a:ea typeface="宋体" panose="02010600030101010101" pitchFamily="2" charset="-122"/>
                <a:cs typeface="+mn-lt"/>
              </a:rPr>
              <a:t>深圳富明精密工业有限公司</a:t>
            </a:r>
            <a:endParaRPr lang="zh-CN" altLang="en-US" sz="2200" b="1">
              <a:ln>
                <a:noFill/>
              </a:ln>
              <a:solidFill>
                <a:srgbClr val="1D2A75"/>
              </a:solidFill>
              <a:latin typeface="宋体" panose="02010600030101010101" pitchFamily="2" charset="-122"/>
              <a:ea typeface="宋体" panose="02010600030101010101" pitchFamily="2" charset="-122"/>
              <a:cs typeface="+mn-lt"/>
            </a:endParaRPr>
          </a:p>
          <a:p>
            <a:r>
              <a:rPr lang="zh-CN" altLang="en-US" sz="1300" b="1">
                <a:ln>
                  <a:noFill/>
                </a:ln>
                <a:solidFill>
                  <a:srgbClr val="1D2A75"/>
                </a:solidFill>
                <a:ea typeface="+mn-lt"/>
                <a:cs typeface="+mn-lt"/>
              </a:rPr>
              <a:t>Shenzhen Forman Precision Industry Co.,Ltd.</a:t>
            </a:r>
            <a:endParaRPr lang="zh-CN" altLang="en-US" sz="1300" b="1">
              <a:ln>
                <a:noFill/>
              </a:ln>
              <a:solidFill>
                <a:srgbClr val="1D2A75"/>
              </a:solidFill>
              <a:ea typeface="+mn-lt"/>
              <a:cs typeface="+mn-lt"/>
            </a:endParaRPr>
          </a:p>
        </p:txBody>
      </p:sp>
      <p:pic>
        <p:nvPicPr>
          <p:cNvPr id="13" name="图片 12" descr="logo"/>
          <p:cNvPicPr>
            <a:picLocks noChangeAspect="1"/>
          </p:cNvPicPr>
          <p:nvPr userDrawn="1"/>
        </p:nvPicPr>
        <p:blipFill>
          <a:blip r:embed="rId2"/>
          <a:srcRect l="16097" t="1961" r="17289" b="6624"/>
          <a:stretch>
            <a:fillRect/>
          </a:stretch>
        </p:blipFill>
        <p:spPr>
          <a:xfrm>
            <a:off x="502285" y="262255"/>
            <a:ext cx="591185" cy="61087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DA1C3DD-6F74-4C5E-AC4C-B4D2F97C297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44F93CF-F2F7-40D0-BFFF-5223D143F6D8}" type="slidenum">
              <a:rPr lang="zh-CN" altLang="en-US" smtClean="0"/>
            </a:fld>
            <a:endParaRPr lang="zh-CN" altLang="en-US"/>
          </a:p>
        </p:txBody>
      </p:sp>
      <p:sp>
        <p:nvSpPr>
          <p:cNvPr id="9" name="矩形 8"/>
          <p:cNvSpPr/>
          <p:nvPr userDrawn="1"/>
        </p:nvSpPr>
        <p:spPr>
          <a:xfrm>
            <a:off x="-3810" y="6452235"/>
            <a:ext cx="12196445" cy="403860"/>
          </a:xfrm>
          <a:prstGeom prst="rect">
            <a:avLst/>
          </a:prstGeom>
          <a:solidFill>
            <a:schemeClr val="accent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userDrawn="1"/>
        </p:nvSpPr>
        <p:spPr>
          <a:xfrm>
            <a:off x="3948113" y="6463030"/>
            <a:ext cx="4292600" cy="368300"/>
          </a:xfrm>
          <a:prstGeom prst="rect">
            <a:avLst/>
          </a:prstGeom>
          <a:noFill/>
        </p:spPr>
        <p:txBody>
          <a:bodyPr wrap="square" rtlCol="0">
            <a:spAutoFit/>
          </a:bodyPr>
          <a:p>
            <a:r>
              <a:rPr lang="en-US" altLang="zh-CN">
                <a:solidFill>
                  <a:srgbClr val="1D2A75"/>
                </a:solidFill>
              </a:rPr>
              <a:t>Web: </a:t>
            </a:r>
            <a:r>
              <a:rPr lang="zh-CN" altLang="en-US">
                <a:solidFill>
                  <a:srgbClr val="1D2A75"/>
                </a:solidFill>
              </a:rPr>
              <a:t>www.fpiconn.com / www.sz-fpi.com</a:t>
            </a:r>
            <a:endParaRPr lang="zh-CN" altLang="en-US">
              <a:solidFill>
                <a:srgbClr val="1D2A75"/>
              </a:solidFill>
            </a:endParaRPr>
          </a:p>
        </p:txBody>
      </p:sp>
      <p:sp>
        <p:nvSpPr>
          <p:cNvPr id="19" name="任意多边形 18"/>
          <p:cNvSpPr/>
          <p:nvPr userDrawn="1"/>
        </p:nvSpPr>
        <p:spPr>
          <a:xfrm>
            <a:off x="157480" y="6539570"/>
            <a:ext cx="1639570" cy="2549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582" h="401">
                <a:moveTo>
                  <a:pt x="2530" y="296"/>
                </a:moveTo>
                <a:cubicBezTo>
                  <a:pt x="2558" y="296"/>
                  <a:pt x="2582" y="320"/>
                  <a:pt x="2582" y="349"/>
                </a:cubicBezTo>
                <a:cubicBezTo>
                  <a:pt x="2582" y="377"/>
                  <a:pt x="2558" y="401"/>
                  <a:pt x="2530" y="401"/>
                </a:cubicBezTo>
                <a:cubicBezTo>
                  <a:pt x="2500" y="401"/>
                  <a:pt x="2476" y="377"/>
                  <a:pt x="2476" y="349"/>
                </a:cubicBezTo>
                <a:cubicBezTo>
                  <a:pt x="2476" y="320"/>
                  <a:pt x="2500" y="296"/>
                  <a:pt x="2530" y="296"/>
                </a:cubicBezTo>
                <a:close/>
                <a:moveTo>
                  <a:pt x="2220" y="296"/>
                </a:moveTo>
                <a:cubicBezTo>
                  <a:pt x="2248" y="296"/>
                  <a:pt x="2272" y="320"/>
                  <a:pt x="2272" y="349"/>
                </a:cubicBezTo>
                <a:cubicBezTo>
                  <a:pt x="2272" y="377"/>
                  <a:pt x="2248" y="401"/>
                  <a:pt x="2220" y="401"/>
                </a:cubicBezTo>
                <a:cubicBezTo>
                  <a:pt x="2191" y="401"/>
                  <a:pt x="2167" y="377"/>
                  <a:pt x="2167" y="349"/>
                </a:cubicBezTo>
                <a:cubicBezTo>
                  <a:pt x="2167" y="320"/>
                  <a:pt x="2191" y="296"/>
                  <a:pt x="2220" y="296"/>
                </a:cubicBezTo>
                <a:close/>
                <a:moveTo>
                  <a:pt x="1910" y="296"/>
                </a:moveTo>
                <a:cubicBezTo>
                  <a:pt x="1939" y="296"/>
                  <a:pt x="1963" y="320"/>
                  <a:pt x="1963" y="349"/>
                </a:cubicBezTo>
                <a:cubicBezTo>
                  <a:pt x="1963" y="377"/>
                  <a:pt x="1939" y="401"/>
                  <a:pt x="1910" y="401"/>
                </a:cubicBezTo>
                <a:cubicBezTo>
                  <a:pt x="1881" y="401"/>
                  <a:pt x="1857" y="377"/>
                  <a:pt x="1857" y="349"/>
                </a:cubicBezTo>
                <a:cubicBezTo>
                  <a:pt x="1857" y="320"/>
                  <a:pt x="1881" y="296"/>
                  <a:pt x="1910" y="296"/>
                </a:cubicBezTo>
                <a:close/>
                <a:moveTo>
                  <a:pt x="1601" y="296"/>
                </a:moveTo>
                <a:cubicBezTo>
                  <a:pt x="1629" y="296"/>
                  <a:pt x="1653" y="320"/>
                  <a:pt x="1653" y="349"/>
                </a:cubicBezTo>
                <a:cubicBezTo>
                  <a:pt x="1653" y="377"/>
                  <a:pt x="1629" y="401"/>
                  <a:pt x="1601" y="401"/>
                </a:cubicBezTo>
                <a:cubicBezTo>
                  <a:pt x="1572" y="401"/>
                  <a:pt x="1548" y="377"/>
                  <a:pt x="1548" y="349"/>
                </a:cubicBezTo>
                <a:cubicBezTo>
                  <a:pt x="1548" y="320"/>
                  <a:pt x="1572" y="296"/>
                  <a:pt x="1601" y="296"/>
                </a:cubicBezTo>
                <a:close/>
                <a:moveTo>
                  <a:pt x="1291" y="296"/>
                </a:moveTo>
                <a:cubicBezTo>
                  <a:pt x="1320" y="296"/>
                  <a:pt x="1344" y="320"/>
                  <a:pt x="1344" y="349"/>
                </a:cubicBezTo>
                <a:cubicBezTo>
                  <a:pt x="1344" y="377"/>
                  <a:pt x="1320" y="401"/>
                  <a:pt x="1291" y="401"/>
                </a:cubicBezTo>
                <a:cubicBezTo>
                  <a:pt x="1262" y="401"/>
                  <a:pt x="1238" y="377"/>
                  <a:pt x="1238" y="349"/>
                </a:cubicBezTo>
                <a:cubicBezTo>
                  <a:pt x="1238" y="320"/>
                  <a:pt x="1262" y="296"/>
                  <a:pt x="1291" y="296"/>
                </a:cubicBezTo>
                <a:close/>
                <a:moveTo>
                  <a:pt x="982" y="296"/>
                </a:moveTo>
                <a:cubicBezTo>
                  <a:pt x="1010" y="296"/>
                  <a:pt x="1034" y="320"/>
                  <a:pt x="1034" y="349"/>
                </a:cubicBezTo>
                <a:cubicBezTo>
                  <a:pt x="1034" y="377"/>
                  <a:pt x="1010" y="401"/>
                  <a:pt x="982" y="401"/>
                </a:cubicBezTo>
                <a:cubicBezTo>
                  <a:pt x="953" y="401"/>
                  <a:pt x="929" y="377"/>
                  <a:pt x="929" y="349"/>
                </a:cubicBezTo>
                <a:cubicBezTo>
                  <a:pt x="929" y="320"/>
                  <a:pt x="953" y="296"/>
                  <a:pt x="982" y="296"/>
                </a:cubicBezTo>
                <a:close/>
                <a:moveTo>
                  <a:pt x="672" y="296"/>
                </a:moveTo>
                <a:cubicBezTo>
                  <a:pt x="701" y="296"/>
                  <a:pt x="725" y="320"/>
                  <a:pt x="725" y="349"/>
                </a:cubicBezTo>
                <a:cubicBezTo>
                  <a:pt x="725" y="377"/>
                  <a:pt x="701" y="401"/>
                  <a:pt x="672" y="401"/>
                </a:cubicBezTo>
                <a:cubicBezTo>
                  <a:pt x="643" y="401"/>
                  <a:pt x="619" y="377"/>
                  <a:pt x="619" y="349"/>
                </a:cubicBezTo>
                <a:cubicBezTo>
                  <a:pt x="619" y="320"/>
                  <a:pt x="643" y="296"/>
                  <a:pt x="672" y="296"/>
                </a:cubicBezTo>
                <a:close/>
                <a:moveTo>
                  <a:pt x="363" y="296"/>
                </a:moveTo>
                <a:cubicBezTo>
                  <a:pt x="391" y="296"/>
                  <a:pt x="415" y="320"/>
                  <a:pt x="415" y="349"/>
                </a:cubicBezTo>
                <a:cubicBezTo>
                  <a:pt x="415" y="377"/>
                  <a:pt x="391" y="401"/>
                  <a:pt x="363" y="401"/>
                </a:cubicBezTo>
                <a:cubicBezTo>
                  <a:pt x="334" y="401"/>
                  <a:pt x="310" y="377"/>
                  <a:pt x="310" y="349"/>
                </a:cubicBezTo>
                <a:cubicBezTo>
                  <a:pt x="310" y="320"/>
                  <a:pt x="334" y="296"/>
                  <a:pt x="363" y="296"/>
                </a:cubicBezTo>
                <a:close/>
                <a:moveTo>
                  <a:pt x="53" y="296"/>
                </a:moveTo>
                <a:cubicBezTo>
                  <a:pt x="82" y="296"/>
                  <a:pt x="106" y="320"/>
                  <a:pt x="106" y="349"/>
                </a:cubicBezTo>
                <a:cubicBezTo>
                  <a:pt x="106" y="377"/>
                  <a:pt x="82" y="401"/>
                  <a:pt x="53" y="401"/>
                </a:cubicBezTo>
                <a:cubicBezTo>
                  <a:pt x="24" y="401"/>
                  <a:pt x="0" y="377"/>
                  <a:pt x="0" y="349"/>
                </a:cubicBezTo>
                <a:cubicBezTo>
                  <a:pt x="0" y="320"/>
                  <a:pt x="24" y="296"/>
                  <a:pt x="53" y="296"/>
                </a:cubicBezTo>
                <a:close/>
                <a:moveTo>
                  <a:pt x="2530" y="0"/>
                </a:moveTo>
                <a:cubicBezTo>
                  <a:pt x="2558" y="0"/>
                  <a:pt x="2582" y="24"/>
                  <a:pt x="2582" y="53"/>
                </a:cubicBezTo>
                <a:cubicBezTo>
                  <a:pt x="2582" y="82"/>
                  <a:pt x="2558" y="106"/>
                  <a:pt x="2530" y="106"/>
                </a:cubicBezTo>
                <a:cubicBezTo>
                  <a:pt x="2500" y="106"/>
                  <a:pt x="2476" y="82"/>
                  <a:pt x="2476" y="53"/>
                </a:cubicBezTo>
                <a:cubicBezTo>
                  <a:pt x="2476" y="24"/>
                  <a:pt x="2500" y="0"/>
                  <a:pt x="2530" y="0"/>
                </a:cubicBezTo>
                <a:close/>
                <a:moveTo>
                  <a:pt x="2220" y="0"/>
                </a:moveTo>
                <a:cubicBezTo>
                  <a:pt x="2248" y="0"/>
                  <a:pt x="2272" y="24"/>
                  <a:pt x="2272" y="53"/>
                </a:cubicBezTo>
                <a:cubicBezTo>
                  <a:pt x="2272" y="82"/>
                  <a:pt x="2248" y="106"/>
                  <a:pt x="2220" y="106"/>
                </a:cubicBezTo>
                <a:cubicBezTo>
                  <a:pt x="2191" y="106"/>
                  <a:pt x="2167" y="82"/>
                  <a:pt x="2167" y="53"/>
                </a:cubicBezTo>
                <a:cubicBezTo>
                  <a:pt x="2167" y="24"/>
                  <a:pt x="2191" y="0"/>
                  <a:pt x="2220" y="0"/>
                </a:cubicBezTo>
                <a:close/>
                <a:moveTo>
                  <a:pt x="1910" y="0"/>
                </a:moveTo>
                <a:cubicBezTo>
                  <a:pt x="1939" y="0"/>
                  <a:pt x="1963" y="24"/>
                  <a:pt x="1963" y="53"/>
                </a:cubicBezTo>
                <a:cubicBezTo>
                  <a:pt x="1963" y="82"/>
                  <a:pt x="1939" y="106"/>
                  <a:pt x="1910" y="106"/>
                </a:cubicBezTo>
                <a:cubicBezTo>
                  <a:pt x="1881" y="106"/>
                  <a:pt x="1857" y="82"/>
                  <a:pt x="1857" y="53"/>
                </a:cubicBezTo>
                <a:cubicBezTo>
                  <a:pt x="1857" y="24"/>
                  <a:pt x="1881" y="0"/>
                  <a:pt x="1910" y="0"/>
                </a:cubicBezTo>
                <a:close/>
                <a:moveTo>
                  <a:pt x="1601" y="0"/>
                </a:moveTo>
                <a:cubicBezTo>
                  <a:pt x="1629" y="0"/>
                  <a:pt x="1653" y="24"/>
                  <a:pt x="1653" y="53"/>
                </a:cubicBezTo>
                <a:cubicBezTo>
                  <a:pt x="1653" y="82"/>
                  <a:pt x="1629" y="106"/>
                  <a:pt x="1601" y="106"/>
                </a:cubicBezTo>
                <a:cubicBezTo>
                  <a:pt x="1572" y="106"/>
                  <a:pt x="1548" y="82"/>
                  <a:pt x="1548" y="53"/>
                </a:cubicBezTo>
                <a:cubicBezTo>
                  <a:pt x="1548" y="24"/>
                  <a:pt x="1572" y="0"/>
                  <a:pt x="1601" y="0"/>
                </a:cubicBezTo>
                <a:close/>
                <a:moveTo>
                  <a:pt x="1291" y="0"/>
                </a:moveTo>
                <a:cubicBezTo>
                  <a:pt x="1320" y="0"/>
                  <a:pt x="1344" y="24"/>
                  <a:pt x="1344" y="53"/>
                </a:cubicBezTo>
                <a:cubicBezTo>
                  <a:pt x="1344" y="82"/>
                  <a:pt x="1320" y="106"/>
                  <a:pt x="1291" y="106"/>
                </a:cubicBezTo>
                <a:cubicBezTo>
                  <a:pt x="1262" y="106"/>
                  <a:pt x="1238" y="82"/>
                  <a:pt x="1238" y="53"/>
                </a:cubicBezTo>
                <a:cubicBezTo>
                  <a:pt x="1238" y="24"/>
                  <a:pt x="1262" y="0"/>
                  <a:pt x="1291" y="0"/>
                </a:cubicBezTo>
                <a:close/>
                <a:moveTo>
                  <a:pt x="982" y="0"/>
                </a:moveTo>
                <a:cubicBezTo>
                  <a:pt x="1010" y="0"/>
                  <a:pt x="1034" y="24"/>
                  <a:pt x="1034" y="53"/>
                </a:cubicBezTo>
                <a:cubicBezTo>
                  <a:pt x="1034" y="82"/>
                  <a:pt x="1010" y="106"/>
                  <a:pt x="982" y="106"/>
                </a:cubicBezTo>
                <a:cubicBezTo>
                  <a:pt x="953" y="106"/>
                  <a:pt x="929" y="82"/>
                  <a:pt x="929" y="53"/>
                </a:cubicBezTo>
                <a:cubicBezTo>
                  <a:pt x="929" y="24"/>
                  <a:pt x="953" y="0"/>
                  <a:pt x="982" y="0"/>
                </a:cubicBezTo>
                <a:close/>
                <a:moveTo>
                  <a:pt x="672" y="0"/>
                </a:moveTo>
                <a:cubicBezTo>
                  <a:pt x="701" y="0"/>
                  <a:pt x="725" y="24"/>
                  <a:pt x="725" y="53"/>
                </a:cubicBezTo>
                <a:cubicBezTo>
                  <a:pt x="725" y="82"/>
                  <a:pt x="701" y="106"/>
                  <a:pt x="672" y="106"/>
                </a:cubicBezTo>
                <a:cubicBezTo>
                  <a:pt x="643" y="106"/>
                  <a:pt x="619" y="82"/>
                  <a:pt x="619" y="53"/>
                </a:cubicBezTo>
                <a:cubicBezTo>
                  <a:pt x="619" y="24"/>
                  <a:pt x="643" y="0"/>
                  <a:pt x="672" y="0"/>
                </a:cubicBezTo>
                <a:close/>
                <a:moveTo>
                  <a:pt x="363" y="0"/>
                </a:moveTo>
                <a:cubicBezTo>
                  <a:pt x="391" y="0"/>
                  <a:pt x="415" y="24"/>
                  <a:pt x="415" y="53"/>
                </a:cubicBezTo>
                <a:cubicBezTo>
                  <a:pt x="415" y="82"/>
                  <a:pt x="391" y="106"/>
                  <a:pt x="363" y="106"/>
                </a:cubicBezTo>
                <a:cubicBezTo>
                  <a:pt x="334" y="106"/>
                  <a:pt x="310" y="82"/>
                  <a:pt x="310" y="53"/>
                </a:cubicBezTo>
                <a:cubicBezTo>
                  <a:pt x="310" y="24"/>
                  <a:pt x="334" y="0"/>
                  <a:pt x="363" y="0"/>
                </a:cubicBezTo>
                <a:close/>
                <a:moveTo>
                  <a:pt x="53" y="0"/>
                </a:moveTo>
                <a:cubicBezTo>
                  <a:pt x="82" y="0"/>
                  <a:pt x="106" y="24"/>
                  <a:pt x="106" y="53"/>
                </a:cubicBezTo>
                <a:cubicBezTo>
                  <a:pt x="106" y="82"/>
                  <a:pt x="82" y="106"/>
                  <a:pt x="53" y="106"/>
                </a:cubicBezTo>
                <a:cubicBezTo>
                  <a:pt x="24" y="106"/>
                  <a:pt x="0" y="82"/>
                  <a:pt x="0" y="53"/>
                </a:cubicBezTo>
                <a:cubicBezTo>
                  <a:pt x="0" y="24"/>
                  <a:pt x="24" y="0"/>
                  <a:pt x="53" y="0"/>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cxnSp>
        <p:nvCxnSpPr>
          <p:cNvPr id="7" name="直接连接符 6"/>
          <p:cNvCxnSpPr/>
          <p:nvPr userDrawn="1"/>
        </p:nvCxnSpPr>
        <p:spPr>
          <a:xfrm>
            <a:off x="386715" y="1003300"/>
            <a:ext cx="11341735" cy="0"/>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sp>
        <p:nvSpPr>
          <p:cNvPr id="11" name="任意多边形 10"/>
          <p:cNvSpPr/>
          <p:nvPr userDrawn="1"/>
        </p:nvSpPr>
        <p:spPr>
          <a:xfrm>
            <a:off x="10088880" y="341630"/>
            <a:ext cx="1639570" cy="44259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903" h="783">
                <a:moveTo>
                  <a:pt x="0" y="60"/>
                </a:moveTo>
                <a:cubicBezTo>
                  <a:pt x="0" y="27"/>
                  <a:pt x="27" y="0"/>
                  <a:pt x="60" y="0"/>
                </a:cubicBezTo>
                <a:cubicBezTo>
                  <a:pt x="92" y="0"/>
                  <a:pt x="119" y="27"/>
                  <a:pt x="119" y="60"/>
                </a:cubicBezTo>
                <a:cubicBezTo>
                  <a:pt x="119" y="92"/>
                  <a:pt x="92" y="119"/>
                  <a:pt x="60" y="119"/>
                </a:cubicBezTo>
                <a:cubicBezTo>
                  <a:pt x="27" y="119"/>
                  <a:pt x="0" y="92"/>
                  <a:pt x="0" y="60"/>
                </a:cubicBezTo>
                <a:close/>
                <a:moveTo>
                  <a:pt x="348" y="60"/>
                </a:moveTo>
                <a:cubicBezTo>
                  <a:pt x="348" y="27"/>
                  <a:pt x="375" y="0"/>
                  <a:pt x="408" y="0"/>
                </a:cubicBezTo>
                <a:cubicBezTo>
                  <a:pt x="440" y="0"/>
                  <a:pt x="467" y="27"/>
                  <a:pt x="467" y="60"/>
                </a:cubicBezTo>
                <a:cubicBezTo>
                  <a:pt x="467" y="92"/>
                  <a:pt x="440" y="119"/>
                  <a:pt x="408" y="119"/>
                </a:cubicBezTo>
                <a:cubicBezTo>
                  <a:pt x="375" y="119"/>
                  <a:pt x="348" y="92"/>
                  <a:pt x="348" y="60"/>
                </a:cubicBezTo>
                <a:close/>
                <a:moveTo>
                  <a:pt x="696" y="60"/>
                </a:moveTo>
                <a:cubicBezTo>
                  <a:pt x="696" y="27"/>
                  <a:pt x="723" y="0"/>
                  <a:pt x="756" y="0"/>
                </a:cubicBezTo>
                <a:cubicBezTo>
                  <a:pt x="788" y="0"/>
                  <a:pt x="815" y="27"/>
                  <a:pt x="815" y="60"/>
                </a:cubicBezTo>
                <a:cubicBezTo>
                  <a:pt x="815" y="92"/>
                  <a:pt x="788" y="119"/>
                  <a:pt x="756" y="119"/>
                </a:cubicBezTo>
                <a:cubicBezTo>
                  <a:pt x="723" y="119"/>
                  <a:pt x="696" y="92"/>
                  <a:pt x="696" y="60"/>
                </a:cubicBezTo>
                <a:close/>
                <a:moveTo>
                  <a:pt x="1044" y="60"/>
                </a:moveTo>
                <a:cubicBezTo>
                  <a:pt x="1044" y="27"/>
                  <a:pt x="1071" y="0"/>
                  <a:pt x="1104" y="0"/>
                </a:cubicBezTo>
                <a:cubicBezTo>
                  <a:pt x="1136" y="0"/>
                  <a:pt x="1163" y="27"/>
                  <a:pt x="1163" y="60"/>
                </a:cubicBezTo>
                <a:cubicBezTo>
                  <a:pt x="1163" y="92"/>
                  <a:pt x="1136" y="119"/>
                  <a:pt x="1104" y="119"/>
                </a:cubicBezTo>
                <a:cubicBezTo>
                  <a:pt x="1071" y="119"/>
                  <a:pt x="1044" y="92"/>
                  <a:pt x="1044" y="60"/>
                </a:cubicBezTo>
                <a:close/>
                <a:moveTo>
                  <a:pt x="1392" y="60"/>
                </a:moveTo>
                <a:cubicBezTo>
                  <a:pt x="1392" y="27"/>
                  <a:pt x="1419" y="0"/>
                  <a:pt x="1452" y="0"/>
                </a:cubicBezTo>
                <a:cubicBezTo>
                  <a:pt x="1484" y="0"/>
                  <a:pt x="1511" y="27"/>
                  <a:pt x="1511" y="60"/>
                </a:cubicBezTo>
                <a:cubicBezTo>
                  <a:pt x="1511" y="92"/>
                  <a:pt x="1484" y="119"/>
                  <a:pt x="1452" y="119"/>
                </a:cubicBezTo>
                <a:cubicBezTo>
                  <a:pt x="1419" y="119"/>
                  <a:pt x="1392" y="92"/>
                  <a:pt x="1392" y="60"/>
                </a:cubicBezTo>
                <a:close/>
                <a:moveTo>
                  <a:pt x="1740" y="60"/>
                </a:moveTo>
                <a:cubicBezTo>
                  <a:pt x="1740" y="27"/>
                  <a:pt x="1767" y="0"/>
                  <a:pt x="1800" y="0"/>
                </a:cubicBezTo>
                <a:cubicBezTo>
                  <a:pt x="1832" y="0"/>
                  <a:pt x="1859" y="27"/>
                  <a:pt x="1859" y="60"/>
                </a:cubicBezTo>
                <a:cubicBezTo>
                  <a:pt x="1859" y="92"/>
                  <a:pt x="1832" y="119"/>
                  <a:pt x="1800" y="119"/>
                </a:cubicBezTo>
                <a:cubicBezTo>
                  <a:pt x="1767" y="119"/>
                  <a:pt x="1740" y="92"/>
                  <a:pt x="1740" y="60"/>
                </a:cubicBezTo>
                <a:close/>
                <a:moveTo>
                  <a:pt x="2088" y="60"/>
                </a:moveTo>
                <a:cubicBezTo>
                  <a:pt x="2088" y="27"/>
                  <a:pt x="2115" y="0"/>
                  <a:pt x="2148" y="0"/>
                </a:cubicBezTo>
                <a:cubicBezTo>
                  <a:pt x="2180" y="0"/>
                  <a:pt x="2207" y="27"/>
                  <a:pt x="2207" y="60"/>
                </a:cubicBezTo>
                <a:cubicBezTo>
                  <a:pt x="2207" y="92"/>
                  <a:pt x="2180" y="119"/>
                  <a:pt x="2148" y="119"/>
                </a:cubicBezTo>
                <a:cubicBezTo>
                  <a:pt x="2115" y="119"/>
                  <a:pt x="2088" y="92"/>
                  <a:pt x="2088" y="60"/>
                </a:cubicBezTo>
                <a:close/>
                <a:moveTo>
                  <a:pt x="2436" y="60"/>
                </a:moveTo>
                <a:cubicBezTo>
                  <a:pt x="2436" y="27"/>
                  <a:pt x="2463" y="0"/>
                  <a:pt x="2496" y="0"/>
                </a:cubicBezTo>
                <a:cubicBezTo>
                  <a:pt x="2528" y="0"/>
                  <a:pt x="2555" y="27"/>
                  <a:pt x="2555" y="60"/>
                </a:cubicBezTo>
                <a:cubicBezTo>
                  <a:pt x="2555" y="92"/>
                  <a:pt x="2528" y="119"/>
                  <a:pt x="2496" y="119"/>
                </a:cubicBezTo>
                <a:cubicBezTo>
                  <a:pt x="2463" y="119"/>
                  <a:pt x="2436" y="92"/>
                  <a:pt x="2436" y="60"/>
                </a:cubicBezTo>
                <a:close/>
                <a:moveTo>
                  <a:pt x="2784" y="60"/>
                </a:moveTo>
                <a:cubicBezTo>
                  <a:pt x="2784" y="27"/>
                  <a:pt x="2811" y="0"/>
                  <a:pt x="2844" y="0"/>
                </a:cubicBezTo>
                <a:cubicBezTo>
                  <a:pt x="2876" y="0"/>
                  <a:pt x="2903" y="27"/>
                  <a:pt x="2903" y="60"/>
                </a:cubicBezTo>
                <a:cubicBezTo>
                  <a:pt x="2903" y="92"/>
                  <a:pt x="2876" y="119"/>
                  <a:pt x="2844" y="119"/>
                </a:cubicBezTo>
                <a:cubicBezTo>
                  <a:pt x="2811" y="119"/>
                  <a:pt x="2784" y="92"/>
                  <a:pt x="2784" y="60"/>
                </a:cubicBezTo>
                <a:close/>
                <a:moveTo>
                  <a:pt x="0" y="392"/>
                </a:moveTo>
                <a:cubicBezTo>
                  <a:pt x="0" y="359"/>
                  <a:pt x="27" y="332"/>
                  <a:pt x="60" y="332"/>
                </a:cubicBezTo>
                <a:cubicBezTo>
                  <a:pt x="92" y="332"/>
                  <a:pt x="119" y="359"/>
                  <a:pt x="119" y="392"/>
                </a:cubicBezTo>
                <a:cubicBezTo>
                  <a:pt x="119" y="424"/>
                  <a:pt x="92" y="451"/>
                  <a:pt x="60" y="451"/>
                </a:cubicBezTo>
                <a:cubicBezTo>
                  <a:pt x="27" y="451"/>
                  <a:pt x="0" y="424"/>
                  <a:pt x="0" y="392"/>
                </a:cubicBezTo>
                <a:close/>
                <a:moveTo>
                  <a:pt x="348" y="392"/>
                </a:moveTo>
                <a:cubicBezTo>
                  <a:pt x="348" y="359"/>
                  <a:pt x="375" y="332"/>
                  <a:pt x="408" y="332"/>
                </a:cubicBezTo>
                <a:cubicBezTo>
                  <a:pt x="440" y="332"/>
                  <a:pt x="467" y="359"/>
                  <a:pt x="467" y="392"/>
                </a:cubicBezTo>
                <a:cubicBezTo>
                  <a:pt x="467" y="424"/>
                  <a:pt x="440" y="451"/>
                  <a:pt x="408" y="451"/>
                </a:cubicBezTo>
                <a:cubicBezTo>
                  <a:pt x="375" y="451"/>
                  <a:pt x="348" y="424"/>
                  <a:pt x="348" y="392"/>
                </a:cubicBezTo>
                <a:close/>
                <a:moveTo>
                  <a:pt x="696" y="392"/>
                </a:moveTo>
                <a:cubicBezTo>
                  <a:pt x="696" y="359"/>
                  <a:pt x="723" y="332"/>
                  <a:pt x="756" y="332"/>
                </a:cubicBezTo>
                <a:cubicBezTo>
                  <a:pt x="788" y="332"/>
                  <a:pt x="815" y="359"/>
                  <a:pt x="815" y="392"/>
                </a:cubicBezTo>
                <a:cubicBezTo>
                  <a:pt x="815" y="424"/>
                  <a:pt x="788" y="451"/>
                  <a:pt x="756" y="451"/>
                </a:cubicBezTo>
                <a:cubicBezTo>
                  <a:pt x="723" y="451"/>
                  <a:pt x="696" y="424"/>
                  <a:pt x="696" y="392"/>
                </a:cubicBezTo>
                <a:close/>
                <a:moveTo>
                  <a:pt x="1044" y="392"/>
                </a:moveTo>
                <a:cubicBezTo>
                  <a:pt x="1044" y="359"/>
                  <a:pt x="1071" y="332"/>
                  <a:pt x="1104" y="332"/>
                </a:cubicBezTo>
                <a:cubicBezTo>
                  <a:pt x="1136" y="332"/>
                  <a:pt x="1163" y="359"/>
                  <a:pt x="1163" y="392"/>
                </a:cubicBezTo>
                <a:cubicBezTo>
                  <a:pt x="1163" y="424"/>
                  <a:pt x="1136" y="451"/>
                  <a:pt x="1104" y="451"/>
                </a:cubicBezTo>
                <a:cubicBezTo>
                  <a:pt x="1071" y="451"/>
                  <a:pt x="1044" y="424"/>
                  <a:pt x="1044" y="392"/>
                </a:cubicBezTo>
                <a:close/>
                <a:moveTo>
                  <a:pt x="1392" y="392"/>
                </a:moveTo>
                <a:cubicBezTo>
                  <a:pt x="1392" y="359"/>
                  <a:pt x="1419" y="332"/>
                  <a:pt x="1452" y="332"/>
                </a:cubicBezTo>
                <a:cubicBezTo>
                  <a:pt x="1484" y="332"/>
                  <a:pt x="1511" y="359"/>
                  <a:pt x="1511" y="392"/>
                </a:cubicBezTo>
                <a:cubicBezTo>
                  <a:pt x="1511" y="424"/>
                  <a:pt x="1484" y="451"/>
                  <a:pt x="1452" y="451"/>
                </a:cubicBezTo>
                <a:cubicBezTo>
                  <a:pt x="1419" y="451"/>
                  <a:pt x="1392" y="424"/>
                  <a:pt x="1392" y="392"/>
                </a:cubicBezTo>
                <a:close/>
                <a:moveTo>
                  <a:pt x="1740" y="392"/>
                </a:moveTo>
                <a:cubicBezTo>
                  <a:pt x="1740" y="359"/>
                  <a:pt x="1767" y="332"/>
                  <a:pt x="1800" y="332"/>
                </a:cubicBezTo>
                <a:cubicBezTo>
                  <a:pt x="1832" y="332"/>
                  <a:pt x="1859" y="359"/>
                  <a:pt x="1859" y="392"/>
                </a:cubicBezTo>
                <a:cubicBezTo>
                  <a:pt x="1859" y="424"/>
                  <a:pt x="1832" y="451"/>
                  <a:pt x="1800" y="451"/>
                </a:cubicBezTo>
                <a:cubicBezTo>
                  <a:pt x="1767" y="451"/>
                  <a:pt x="1740" y="424"/>
                  <a:pt x="1740" y="392"/>
                </a:cubicBezTo>
                <a:close/>
                <a:moveTo>
                  <a:pt x="2088" y="392"/>
                </a:moveTo>
                <a:cubicBezTo>
                  <a:pt x="2088" y="359"/>
                  <a:pt x="2115" y="332"/>
                  <a:pt x="2148" y="332"/>
                </a:cubicBezTo>
                <a:cubicBezTo>
                  <a:pt x="2180" y="332"/>
                  <a:pt x="2207" y="359"/>
                  <a:pt x="2207" y="392"/>
                </a:cubicBezTo>
                <a:cubicBezTo>
                  <a:pt x="2207" y="424"/>
                  <a:pt x="2180" y="451"/>
                  <a:pt x="2148" y="451"/>
                </a:cubicBezTo>
                <a:cubicBezTo>
                  <a:pt x="2115" y="451"/>
                  <a:pt x="2088" y="424"/>
                  <a:pt x="2088" y="392"/>
                </a:cubicBezTo>
                <a:close/>
                <a:moveTo>
                  <a:pt x="2436" y="392"/>
                </a:moveTo>
                <a:cubicBezTo>
                  <a:pt x="2436" y="359"/>
                  <a:pt x="2463" y="332"/>
                  <a:pt x="2496" y="332"/>
                </a:cubicBezTo>
                <a:cubicBezTo>
                  <a:pt x="2528" y="332"/>
                  <a:pt x="2555" y="359"/>
                  <a:pt x="2555" y="392"/>
                </a:cubicBezTo>
                <a:cubicBezTo>
                  <a:pt x="2555" y="424"/>
                  <a:pt x="2528" y="451"/>
                  <a:pt x="2496" y="451"/>
                </a:cubicBezTo>
                <a:cubicBezTo>
                  <a:pt x="2463" y="451"/>
                  <a:pt x="2436" y="424"/>
                  <a:pt x="2436" y="392"/>
                </a:cubicBezTo>
                <a:close/>
                <a:moveTo>
                  <a:pt x="2784" y="392"/>
                </a:moveTo>
                <a:cubicBezTo>
                  <a:pt x="2784" y="359"/>
                  <a:pt x="2811" y="332"/>
                  <a:pt x="2844" y="332"/>
                </a:cubicBezTo>
                <a:cubicBezTo>
                  <a:pt x="2876" y="332"/>
                  <a:pt x="2903" y="359"/>
                  <a:pt x="2903" y="392"/>
                </a:cubicBezTo>
                <a:cubicBezTo>
                  <a:pt x="2903" y="424"/>
                  <a:pt x="2876" y="451"/>
                  <a:pt x="2844" y="451"/>
                </a:cubicBezTo>
                <a:cubicBezTo>
                  <a:pt x="2811" y="451"/>
                  <a:pt x="2784" y="424"/>
                  <a:pt x="2784" y="392"/>
                </a:cubicBezTo>
                <a:close/>
                <a:moveTo>
                  <a:pt x="0" y="724"/>
                </a:moveTo>
                <a:cubicBezTo>
                  <a:pt x="0" y="691"/>
                  <a:pt x="27" y="664"/>
                  <a:pt x="60" y="664"/>
                </a:cubicBezTo>
                <a:cubicBezTo>
                  <a:pt x="92" y="664"/>
                  <a:pt x="119" y="691"/>
                  <a:pt x="119" y="724"/>
                </a:cubicBezTo>
                <a:cubicBezTo>
                  <a:pt x="119" y="756"/>
                  <a:pt x="92" y="783"/>
                  <a:pt x="60" y="783"/>
                </a:cubicBezTo>
                <a:cubicBezTo>
                  <a:pt x="27" y="783"/>
                  <a:pt x="0" y="756"/>
                  <a:pt x="0" y="724"/>
                </a:cubicBezTo>
                <a:close/>
                <a:moveTo>
                  <a:pt x="348" y="724"/>
                </a:moveTo>
                <a:cubicBezTo>
                  <a:pt x="348" y="691"/>
                  <a:pt x="375" y="664"/>
                  <a:pt x="408" y="664"/>
                </a:cubicBezTo>
                <a:cubicBezTo>
                  <a:pt x="440" y="664"/>
                  <a:pt x="467" y="691"/>
                  <a:pt x="467" y="724"/>
                </a:cubicBezTo>
                <a:cubicBezTo>
                  <a:pt x="467" y="756"/>
                  <a:pt x="440" y="783"/>
                  <a:pt x="408" y="783"/>
                </a:cubicBezTo>
                <a:cubicBezTo>
                  <a:pt x="375" y="783"/>
                  <a:pt x="348" y="756"/>
                  <a:pt x="348" y="724"/>
                </a:cubicBezTo>
                <a:close/>
                <a:moveTo>
                  <a:pt x="696" y="724"/>
                </a:moveTo>
                <a:cubicBezTo>
                  <a:pt x="696" y="691"/>
                  <a:pt x="723" y="664"/>
                  <a:pt x="756" y="664"/>
                </a:cubicBezTo>
                <a:cubicBezTo>
                  <a:pt x="788" y="664"/>
                  <a:pt x="815" y="691"/>
                  <a:pt x="815" y="724"/>
                </a:cubicBezTo>
                <a:cubicBezTo>
                  <a:pt x="815" y="756"/>
                  <a:pt x="788" y="783"/>
                  <a:pt x="756" y="783"/>
                </a:cubicBezTo>
                <a:cubicBezTo>
                  <a:pt x="723" y="783"/>
                  <a:pt x="696" y="756"/>
                  <a:pt x="696" y="724"/>
                </a:cubicBezTo>
                <a:close/>
                <a:moveTo>
                  <a:pt x="1044" y="724"/>
                </a:moveTo>
                <a:cubicBezTo>
                  <a:pt x="1044" y="691"/>
                  <a:pt x="1071" y="664"/>
                  <a:pt x="1104" y="664"/>
                </a:cubicBezTo>
                <a:cubicBezTo>
                  <a:pt x="1136" y="664"/>
                  <a:pt x="1163" y="691"/>
                  <a:pt x="1163" y="724"/>
                </a:cubicBezTo>
                <a:cubicBezTo>
                  <a:pt x="1163" y="756"/>
                  <a:pt x="1136" y="783"/>
                  <a:pt x="1104" y="783"/>
                </a:cubicBezTo>
                <a:cubicBezTo>
                  <a:pt x="1071" y="783"/>
                  <a:pt x="1044" y="756"/>
                  <a:pt x="1044" y="724"/>
                </a:cubicBezTo>
                <a:close/>
                <a:moveTo>
                  <a:pt x="1392" y="724"/>
                </a:moveTo>
                <a:cubicBezTo>
                  <a:pt x="1392" y="691"/>
                  <a:pt x="1419" y="664"/>
                  <a:pt x="1452" y="664"/>
                </a:cubicBezTo>
                <a:cubicBezTo>
                  <a:pt x="1484" y="664"/>
                  <a:pt x="1511" y="691"/>
                  <a:pt x="1511" y="724"/>
                </a:cubicBezTo>
                <a:cubicBezTo>
                  <a:pt x="1511" y="756"/>
                  <a:pt x="1484" y="783"/>
                  <a:pt x="1452" y="783"/>
                </a:cubicBezTo>
                <a:cubicBezTo>
                  <a:pt x="1419" y="783"/>
                  <a:pt x="1392" y="756"/>
                  <a:pt x="1392" y="724"/>
                </a:cubicBezTo>
                <a:close/>
                <a:moveTo>
                  <a:pt x="1740" y="724"/>
                </a:moveTo>
                <a:cubicBezTo>
                  <a:pt x="1740" y="691"/>
                  <a:pt x="1767" y="664"/>
                  <a:pt x="1800" y="664"/>
                </a:cubicBezTo>
                <a:cubicBezTo>
                  <a:pt x="1832" y="664"/>
                  <a:pt x="1859" y="691"/>
                  <a:pt x="1859" y="724"/>
                </a:cubicBezTo>
                <a:cubicBezTo>
                  <a:pt x="1859" y="756"/>
                  <a:pt x="1832" y="783"/>
                  <a:pt x="1800" y="783"/>
                </a:cubicBezTo>
                <a:cubicBezTo>
                  <a:pt x="1767" y="783"/>
                  <a:pt x="1740" y="756"/>
                  <a:pt x="1740" y="724"/>
                </a:cubicBezTo>
                <a:close/>
                <a:moveTo>
                  <a:pt x="2088" y="724"/>
                </a:moveTo>
                <a:cubicBezTo>
                  <a:pt x="2088" y="691"/>
                  <a:pt x="2115" y="664"/>
                  <a:pt x="2148" y="664"/>
                </a:cubicBezTo>
                <a:cubicBezTo>
                  <a:pt x="2180" y="664"/>
                  <a:pt x="2207" y="691"/>
                  <a:pt x="2207" y="724"/>
                </a:cubicBezTo>
                <a:cubicBezTo>
                  <a:pt x="2207" y="756"/>
                  <a:pt x="2180" y="783"/>
                  <a:pt x="2148" y="783"/>
                </a:cubicBezTo>
                <a:cubicBezTo>
                  <a:pt x="2115" y="783"/>
                  <a:pt x="2088" y="756"/>
                  <a:pt x="2088" y="724"/>
                </a:cubicBezTo>
                <a:close/>
                <a:moveTo>
                  <a:pt x="2436" y="724"/>
                </a:moveTo>
                <a:cubicBezTo>
                  <a:pt x="2436" y="691"/>
                  <a:pt x="2463" y="664"/>
                  <a:pt x="2496" y="664"/>
                </a:cubicBezTo>
                <a:cubicBezTo>
                  <a:pt x="2528" y="664"/>
                  <a:pt x="2555" y="691"/>
                  <a:pt x="2555" y="724"/>
                </a:cubicBezTo>
                <a:cubicBezTo>
                  <a:pt x="2555" y="756"/>
                  <a:pt x="2528" y="783"/>
                  <a:pt x="2496" y="783"/>
                </a:cubicBezTo>
                <a:cubicBezTo>
                  <a:pt x="2463" y="783"/>
                  <a:pt x="2436" y="756"/>
                  <a:pt x="2436" y="724"/>
                </a:cubicBezTo>
                <a:close/>
                <a:moveTo>
                  <a:pt x="2784" y="724"/>
                </a:moveTo>
                <a:cubicBezTo>
                  <a:pt x="2784" y="691"/>
                  <a:pt x="2811" y="664"/>
                  <a:pt x="2844" y="664"/>
                </a:cubicBezTo>
                <a:cubicBezTo>
                  <a:pt x="2876" y="664"/>
                  <a:pt x="2903" y="691"/>
                  <a:pt x="2903" y="724"/>
                </a:cubicBezTo>
                <a:cubicBezTo>
                  <a:pt x="2903" y="756"/>
                  <a:pt x="2876" y="783"/>
                  <a:pt x="2844" y="783"/>
                </a:cubicBezTo>
                <a:cubicBezTo>
                  <a:pt x="2811" y="783"/>
                  <a:pt x="2784" y="756"/>
                  <a:pt x="2784" y="724"/>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2" name="任意多边形 11"/>
          <p:cNvSpPr/>
          <p:nvPr userDrawn="1"/>
        </p:nvSpPr>
        <p:spPr>
          <a:xfrm>
            <a:off x="10413365" y="6539570"/>
            <a:ext cx="1639570" cy="2549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582" h="401">
                <a:moveTo>
                  <a:pt x="2530" y="296"/>
                </a:moveTo>
                <a:cubicBezTo>
                  <a:pt x="2558" y="296"/>
                  <a:pt x="2582" y="320"/>
                  <a:pt x="2582" y="349"/>
                </a:cubicBezTo>
                <a:cubicBezTo>
                  <a:pt x="2582" y="377"/>
                  <a:pt x="2558" y="401"/>
                  <a:pt x="2530" y="401"/>
                </a:cubicBezTo>
                <a:cubicBezTo>
                  <a:pt x="2500" y="401"/>
                  <a:pt x="2476" y="377"/>
                  <a:pt x="2476" y="349"/>
                </a:cubicBezTo>
                <a:cubicBezTo>
                  <a:pt x="2476" y="320"/>
                  <a:pt x="2500" y="296"/>
                  <a:pt x="2530" y="296"/>
                </a:cubicBezTo>
                <a:close/>
                <a:moveTo>
                  <a:pt x="2220" y="296"/>
                </a:moveTo>
                <a:cubicBezTo>
                  <a:pt x="2248" y="296"/>
                  <a:pt x="2272" y="320"/>
                  <a:pt x="2272" y="349"/>
                </a:cubicBezTo>
                <a:cubicBezTo>
                  <a:pt x="2272" y="377"/>
                  <a:pt x="2248" y="401"/>
                  <a:pt x="2220" y="401"/>
                </a:cubicBezTo>
                <a:cubicBezTo>
                  <a:pt x="2191" y="401"/>
                  <a:pt x="2167" y="377"/>
                  <a:pt x="2167" y="349"/>
                </a:cubicBezTo>
                <a:cubicBezTo>
                  <a:pt x="2167" y="320"/>
                  <a:pt x="2191" y="296"/>
                  <a:pt x="2220" y="296"/>
                </a:cubicBezTo>
                <a:close/>
                <a:moveTo>
                  <a:pt x="1910" y="296"/>
                </a:moveTo>
                <a:cubicBezTo>
                  <a:pt x="1939" y="296"/>
                  <a:pt x="1963" y="320"/>
                  <a:pt x="1963" y="349"/>
                </a:cubicBezTo>
                <a:cubicBezTo>
                  <a:pt x="1963" y="377"/>
                  <a:pt x="1939" y="401"/>
                  <a:pt x="1910" y="401"/>
                </a:cubicBezTo>
                <a:cubicBezTo>
                  <a:pt x="1881" y="401"/>
                  <a:pt x="1857" y="377"/>
                  <a:pt x="1857" y="349"/>
                </a:cubicBezTo>
                <a:cubicBezTo>
                  <a:pt x="1857" y="320"/>
                  <a:pt x="1881" y="296"/>
                  <a:pt x="1910" y="296"/>
                </a:cubicBezTo>
                <a:close/>
                <a:moveTo>
                  <a:pt x="1601" y="296"/>
                </a:moveTo>
                <a:cubicBezTo>
                  <a:pt x="1629" y="296"/>
                  <a:pt x="1653" y="320"/>
                  <a:pt x="1653" y="349"/>
                </a:cubicBezTo>
                <a:cubicBezTo>
                  <a:pt x="1653" y="377"/>
                  <a:pt x="1629" y="401"/>
                  <a:pt x="1601" y="401"/>
                </a:cubicBezTo>
                <a:cubicBezTo>
                  <a:pt x="1572" y="401"/>
                  <a:pt x="1548" y="377"/>
                  <a:pt x="1548" y="349"/>
                </a:cubicBezTo>
                <a:cubicBezTo>
                  <a:pt x="1548" y="320"/>
                  <a:pt x="1572" y="296"/>
                  <a:pt x="1601" y="296"/>
                </a:cubicBezTo>
                <a:close/>
                <a:moveTo>
                  <a:pt x="1291" y="296"/>
                </a:moveTo>
                <a:cubicBezTo>
                  <a:pt x="1320" y="296"/>
                  <a:pt x="1344" y="320"/>
                  <a:pt x="1344" y="349"/>
                </a:cubicBezTo>
                <a:cubicBezTo>
                  <a:pt x="1344" y="377"/>
                  <a:pt x="1320" y="401"/>
                  <a:pt x="1291" y="401"/>
                </a:cubicBezTo>
                <a:cubicBezTo>
                  <a:pt x="1262" y="401"/>
                  <a:pt x="1238" y="377"/>
                  <a:pt x="1238" y="349"/>
                </a:cubicBezTo>
                <a:cubicBezTo>
                  <a:pt x="1238" y="320"/>
                  <a:pt x="1262" y="296"/>
                  <a:pt x="1291" y="296"/>
                </a:cubicBezTo>
                <a:close/>
                <a:moveTo>
                  <a:pt x="982" y="296"/>
                </a:moveTo>
                <a:cubicBezTo>
                  <a:pt x="1010" y="296"/>
                  <a:pt x="1034" y="320"/>
                  <a:pt x="1034" y="349"/>
                </a:cubicBezTo>
                <a:cubicBezTo>
                  <a:pt x="1034" y="377"/>
                  <a:pt x="1010" y="401"/>
                  <a:pt x="982" y="401"/>
                </a:cubicBezTo>
                <a:cubicBezTo>
                  <a:pt x="953" y="401"/>
                  <a:pt x="929" y="377"/>
                  <a:pt x="929" y="349"/>
                </a:cubicBezTo>
                <a:cubicBezTo>
                  <a:pt x="929" y="320"/>
                  <a:pt x="953" y="296"/>
                  <a:pt x="982" y="296"/>
                </a:cubicBezTo>
                <a:close/>
                <a:moveTo>
                  <a:pt x="672" y="296"/>
                </a:moveTo>
                <a:cubicBezTo>
                  <a:pt x="701" y="296"/>
                  <a:pt x="725" y="320"/>
                  <a:pt x="725" y="349"/>
                </a:cubicBezTo>
                <a:cubicBezTo>
                  <a:pt x="725" y="377"/>
                  <a:pt x="701" y="401"/>
                  <a:pt x="672" y="401"/>
                </a:cubicBezTo>
                <a:cubicBezTo>
                  <a:pt x="643" y="401"/>
                  <a:pt x="619" y="377"/>
                  <a:pt x="619" y="349"/>
                </a:cubicBezTo>
                <a:cubicBezTo>
                  <a:pt x="619" y="320"/>
                  <a:pt x="643" y="296"/>
                  <a:pt x="672" y="296"/>
                </a:cubicBezTo>
                <a:close/>
                <a:moveTo>
                  <a:pt x="363" y="296"/>
                </a:moveTo>
                <a:cubicBezTo>
                  <a:pt x="391" y="296"/>
                  <a:pt x="415" y="320"/>
                  <a:pt x="415" y="349"/>
                </a:cubicBezTo>
                <a:cubicBezTo>
                  <a:pt x="415" y="377"/>
                  <a:pt x="391" y="401"/>
                  <a:pt x="363" y="401"/>
                </a:cubicBezTo>
                <a:cubicBezTo>
                  <a:pt x="334" y="401"/>
                  <a:pt x="310" y="377"/>
                  <a:pt x="310" y="349"/>
                </a:cubicBezTo>
                <a:cubicBezTo>
                  <a:pt x="310" y="320"/>
                  <a:pt x="334" y="296"/>
                  <a:pt x="363" y="296"/>
                </a:cubicBezTo>
                <a:close/>
                <a:moveTo>
                  <a:pt x="53" y="296"/>
                </a:moveTo>
                <a:cubicBezTo>
                  <a:pt x="82" y="296"/>
                  <a:pt x="106" y="320"/>
                  <a:pt x="106" y="349"/>
                </a:cubicBezTo>
                <a:cubicBezTo>
                  <a:pt x="106" y="377"/>
                  <a:pt x="82" y="401"/>
                  <a:pt x="53" y="401"/>
                </a:cubicBezTo>
                <a:cubicBezTo>
                  <a:pt x="24" y="401"/>
                  <a:pt x="0" y="377"/>
                  <a:pt x="0" y="349"/>
                </a:cubicBezTo>
                <a:cubicBezTo>
                  <a:pt x="0" y="320"/>
                  <a:pt x="24" y="296"/>
                  <a:pt x="53" y="296"/>
                </a:cubicBezTo>
                <a:close/>
                <a:moveTo>
                  <a:pt x="2530" y="0"/>
                </a:moveTo>
                <a:cubicBezTo>
                  <a:pt x="2558" y="0"/>
                  <a:pt x="2582" y="24"/>
                  <a:pt x="2582" y="53"/>
                </a:cubicBezTo>
                <a:cubicBezTo>
                  <a:pt x="2582" y="82"/>
                  <a:pt x="2558" y="106"/>
                  <a:pt x="2530" y="106"/>
                </a:cubicBezTo>
                <a:cubicBezTo>
                  <a:pt x="2500" y="106"/>
                  <a:pt x="2476" y="82"/>
                  <a:pt x="2476" y="53"/>
                </a:cubicBezTo>
                <a:cubicBezTo>
                  <a:pt x="2476" y="24"/>
                  <a:pt x="2500" y="0"/>
                  <a:pt x="2530" y="0"/>
                </a:cubicBezTo>
                <a:close/>
                <a:moveTo>
                  <a:pt x="2220" y="0"/>
                </a:moveTo>
                <a:cubicBezTo>
                  <a:pt x="2248" y="0"/>
                  <a:pt x="2272" y="24"/>
                  <a:pt x="2272" y="53"/>
                </a:cubicBezTo>
                <a:cubicBezTo>
                  <a:pt x="2272" y="82"/>
                  <a:pt x="2248" y="106"/>
                  <a:pt x="2220" y="106"/>
                </a:cubicBezTo>
                <a:cubicBezTo>
                  <a:pt x="2191" y="106"/>
                  <a:pt x="2167" y="82"/>
                  <a:pt x="2167" y="53"/>
                </a:cubicBezTo>
                <a:cubicBezTo>
                  <a:pt x="2167" y="24"/>
                  <a:pt x="2191" y="0"/>
                  <a:pt x="2220" y="0"/>
                </a:cubicBezTo>
                <a:close/>
                <a:moveTo>
                  <a:pt x="1910" y="0"/>
                </a:moveTo>
                <a:cubicBezTo>
                  <a:pt x="1939" y="0"/>
                  <a:pt x="1963" y="24"/>
                  <a:pt x="1963" y="53"/>
                </a:cubicBezTo>
                <a:cubicBezTo>
                  <a:pt x="1963" y="82"/>
                  <a:pt x="1939" y="106"/>
                  <a:pt x="1910" y="106"/>
                </a:cubicBezTo>
                <a:cubicBezTo>
                  <a:pt x="1881" y="106"/>
                  <a:pt x="1857" y="82"/>
                  <a:pt x="1857" y="53"/>
                </a:cubicBezTo>
                <a:cubicBezTo>
                  <a:pt x="1857" y="24"/>
                  <a:pt x="1881" y="0"/>
                  <a:pt x="1910" y="0"/>
                </a:cubicBezTo>
                <a:close/>
                <a:moveTo>
                  <a:pt x="1601" y="0"/>
                </a:moveTo>
                <a:cubicBezTo>
                  <a:pt x="1629" y="0"/>
                  <a:pt x="1653" y="24"/>
                  <a:pt x="1653" y="53"/>
                </a:cubicBezTo>
                <a:cubicBezTo>
                  <a:pt x="1653" y="82"/>
                  <a:pt x="1629" y="106"/>
                  <a:pt x="1601" y="106"/>
                </a:cubicBezTo>
                <a:cubicBezTo>
                  <a:pt x="1572" y="106"/>
                  <a:pt x="1548" y="82"/>
                  <a:pt x="1548" y="53"/>
                </a:cubicBezTo>
                <a:cubicBezTo>
                  <a:pt x="1548" y="24"/>
                  <a:pt x="1572" y="0"/>
                  <a:pt x="1601" y="0"/>
                </a:cubicBezTo>
                <a:close/>
                <a:moveTo>
                  <a:pt x="1291" y="0"/>
                </a:moveTo>
                <a:cubicBezTo>
                  <a:pt x="1320" y="0"/>
                  <a:pt x="1344" y="24"/>
                  <a:pt x="1344" y="53"/>
                </a:cubicBezTo>
                <a:cubicBezTo>
                  <a:pt x="1344" y="82"/>
                  <a:pt x="1320" y="106"/>
                  <a:pt x="1291" y="106"/>
                </a:cubicBezTo>
                <a:cubicBezTo>
                  <a:pt x="1262" y="106"/>
                  <a:pt x="1238" y="82"/>
                  <a:pt x="1238" y="53"/>
                </a:cubicBezTo>
                <a:cubicBezTo>
                  <a:pt x="1238" y="24"/>
                  <a:pt x="1262" y="0"/>
                  <a:pt x="1291" y="0"/>
                </a:cubicBezTo>
                <a:close/>
                <a:moveTo>
                  <a:pt x="982" y="0"/>
                </a:moveTo>
                <a:cubicBezTo>
                  <a:pt x="1010" y="0"/>
                  <a:pt x="1034" y="24"/>
                  <a:pt x="1034" y="53"/>
                </a:cubicBezTo>
                <a:cubicBezTo>
                  <a:pt x="1034" y="82"/>
                  <a:pt x="1010" y="106"/>
                  <a:pt x="982" y="106"/>
                </a:cubicBezTo>
                <a:cubicBezTo>
                  <a:pt x="953" y="106"/>
                  <a:pt x="929" y="82"/>
                  <a:pt x="929" y="53"/>
                </a:cubicBezTo>
                <a:cubicBezTo>
                  <a:pt x="929" y="24"/>
                  <a:pt x="953" y="0"/>
                  <a:pt x="982" y="0"/>
                </a:cubicBezTo>
                <a:close/>
                <a:moveTo>
                  <a:pt x="672" y="0"/>
                </a:moveTo>
                <a:cubicBezTo>
                  <a:pt x="701" y="0"/>
                  <a:pt x="725" y="24"/>
                  <a:pt x="725" y="53"/>
                </a:cubicBezTo>
                <a:cubicBezTo>
                  <a:pt x="725" y="82"/>
                  <a:pt x="701" y="106"/>
                  <a:pt x="672" y="106"/>
                </a:cubicBezTo>
                <a:cubicBezTo>
                  <a:pt x="643" y="106"/>
                  <a:pt x="619" y="82"/>
                  <a:pt x="619" y="53"/>
                </a:cubicBezTo>
                <a:cubicBezTo>
                  <a:pt x="619" y="24"/>
                  <a:pt x="643" y="0"/>
                  <a:pt x="672" y="0"/>
                </a:cubicBezTo>
                <a:close/>
                <a:moveTo>
                  <a:pt x="363" y="0"/>
                </a:moveTo>
                <a:cubicBezTo>
                  <a:pt x="391" y="0"/>
                  <a:pt x="415" y="24"/>
                  <a:pt x="415" y="53"/>
                </a:cubicBezTo>
                <a:cubicBezTo>
                  <a:pt x="415" y="82"/>
                  <a:pt x="391" y="106"/>
                  <a:pt x="363" y="106"/>
                </a:cubicBezTo>
                <a:cubicBezTo>
                  <a:pt x="334" y="106"/>
                  <a:pt x="310" y="82"/>
                  <a:pt x="310" y="53"/>
                </a:cubicBezTo>
                <a:cubicBezTo>
                  <a:pt x="310" y="24"/>
                  <a:pt x="334" y="0"/>
                  <a:pt x="363" y="0"/>
                </a:cubicBezTo>
                <a:close/>
                <a:moveTo>
                  <a:pt x="53" y="0"/>
                </a:moveTo>
                <a:cubicBezTo>
                  <a:pt x="82" y="0"/>
                  <a:pt x="106" y="24"/>
                  <a:pt x="106" y="53"/>
                </a:cubicBezTo>
                <a:cubicBezTo>
                  <a:pt x="106" y="82"/>
                  <a:pt x="82" y="106"/>
                  <a:pt x="53" y="106"/>
                </a:cubicBezTo>
                <a:cubicBezTo>
                  <a:pt x="24" y="106"/>
                  <a:pt x="0" y="82"/>
                  <a:pt x="0" y="53"/>
                </a:cubicBezTo>
                <a:cubicBezTo>
                  <a:pt x="0" y="24"/>
                  <a:pt x="24" y="0"/>
                  <a:pt x="53" y="0"/>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pic>
        <p:nvPicPr>
          <p:cNvPr id="13" name="图片 12" descr="logo"/>
          <p:cNvPicPr>
            <a:picLocks noChangeAspect="1"/>
          </p:cNvPicPr>
          <p:nvPr userDrawn="1"/>
        </p:nvPicPr>
        <p:blipFill>
          <a:blip r:embed="rId2"/>
          <a:srcRect l="16097" t="1961" r="17289" b="6624"/>
          <a:stretch>
            <a:fillRect/>
          </a:stretch>
        </p:blipFill>
        <p:spPr>
          <a:xfrm>
            <a:off x="502285" y="262255"/>
            <a:ext cx="591185" cy="610870"/>
          </a:xfrm>
          <a:prstGeom prst="rect">
            <a:avLst/>
          </a:prstGeom>
        </p:spPr>
      </p:pic>
      <p:sp>
        <p:nvSpPr>
          <p:cNvPr id="15" name="文本框 14"/>
          <p:cNvSpPr txBox="1"/>
          <p:nvPr userDrawn="1"/>
        </p:nvSpPr>
        <p:spPr>
          <a:xfrm>
            <a:off x="1195705" y="261938"/>
            <a:ext cx="3667125" cy="629920"/>
          </a:xfrm>
          <a:prstGeom prst="rect">
            <a:avLst/>
          </a:prstGeom>
          <a:noFill/>
        </p:spPr>
        <p:txBody>
          <a:bodyPr wrap="square" rtlCol="0">
            <a:spAutoFit/>
          </a:bodyPr>
          <a:p>
            <a:r>
              <a:rPr lang="zh-CN" altLang="en-US" sz="2200" b="1">
                <a:ln>
                  <a:noFill/>
                </a:ln>
                <a:solidFill>
                  <a:srgbClr val="1D2A75"/>
                </a:solidFill>
                <a:latin typeface="宋体" panose="02010600030101010101" pitchFamily="2" charset="-122"/>
                <a:ea typeface="宋体" panose="02010600030101010101" pitchFamily="2" charset="-122"/>
                <a:cs typeface="+mn-lt"/>
              </a:rPr>
              <a:t>深圳富明精密工业有限公司</a:t>
            </a:r>
            <a:endParaRPr lang="zh-CN" altLang="en-US" sz="2200" b="1">
              <a:ln>
                <a:noFill/>
              </a:ln>
              <a:solidFill>
                <a:srgbClr val="1D2A75"/>
              </a:solidFill>
              <a:latin typeface="宋体" panose="02010600030101010101" pitchFamily="2" charset="-122"/>
              <a:ea typeface="宋体" panose="02010600030101010101" pitchFamily="2" charset="-122"/>
              <a:cs typeface="+mn-lt"/>
            </a:endParaRPr>
          </a:p>
          <a:p>
            <a:r>
              <a:rPr lang="zh-CN" altLang="en-US" sz="1300" b="1">
                <a:ln>
                  <a:noFill/>
                </a:ln>
                <a:solidFill>
                  <a:srgbClr val="1D2A75"/>
                </a:solidFill>
                <a:ea typeface="+mn-lt"/>
                <a:cs typeface="+mn-lt"/>
              </a:rPr>
              <a:t>Shenzhen Forman Precision Industry Co.,Ltd.</a:t>
            </a:r>
            <a:endParaRPr lang="zh-CN" altLang="en-US" sz="1300" b="1">
              <a:ln>
                <a:noFill/>
              </a:ln>
              <a:solidFill>
                <a:srgbClr val="1D2A75"/>
              </a:solidFill>
              <a:ea typeface="+mn-lt"/>
              <a:cs typeface="+mn-l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DA1C3DD-6F74-4C5E-AC4C-B4D2F97C297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44F93CF-F2F7-40D0-BFFF-5223D143F6D8}"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DA1C3DD-6F74-4C5E-AC4C-B4D2F97C297A}"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44F93CF-F2F7-40D0-BFFF-5223D143F6D8}"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0DA1C3DD-6F74-4C5E-AC4C-B4D2F97C297A}"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C44F93CF-F2F7-40D0-BFFF-5223D143F6D8}"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1303020"/>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0DA1C3DD-6F74-4C5E-AC4C-B4D2F97C297A}"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C44F93CF-F2F7-40D0-BFFF-5223D143F6D8}" type="slidenum">
              <a:rPr lang="zh-CN" altLang="en-US" smtClean="0"/>
            </a:fld>
            <a:endParaRPr lang="zh-CN" altLang="en-US"/>
          </a:p>
        </p:txBody>
      </p:sp>
      <p:sp>
        <p:nvSpPr>
          <p:cNvPr id="9" name="矩形 8"/>
          <p:cNvSpPr/>
          <p:nvPr userDrawn="1"/>
        </p:nvSpPr>
        <p:spPr>
          <a:xfrm>
            <a:off x="-3810" y="6452235"/>
            <a:ext cx="12196445" cy="403860"/>
          </a:xfrm>
          <a:prstGeom prst="rect">
            <a:avLst/>
          </a:prstGeom>
          <a:solidFill>
            <a:schemeClr val="accent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userDrawn="1"/>
        </p:nvSpPr>
        <p:spPr>
          <a:xfrm>
            <a:off x="3948113" y="6463030"/>
            <a:ext cx="4292600" cy="368300"/>
          </a:xfrm>
          <a:prstGeom prst="rect">
            <a:avLst/>
          </a:prstGeom>
          <a:noFill/>
        </p:spPr>
        <p:txBody>
          <a:bodyPr wrap="square" rtlCol="0">
            <a:spAutoFit/>
          </a:bodyPr>
          <a:p>
            <a:r>
              <a:rPr lang="en-US" altLang="zh-CN">
                <a:solidFill>
                  <a:srgbClr val="1D2A75"/>
                </a:solidFill>
              </a:rPr>
              <a:t>Web: </a:t>
            </a:r>
            <a:r>
              <a:rPr lang="zh-CN" altLang="en-US">
                <a:solidFill>
                  <a:srgbClr val="1D2A75"/>
                </a:solidFill>
              </a:rPr>
              <a:t>www.fpiconn.com / www.sz-fpi.com</a:t>
            </a:r>
            <a:endParaRPr lang="zh-CN" altLang="en-US">
              <a:solidFill>
                <a:srgbClr val="1D2A75"/>
              </a:solidFill>
            </a:endParaRPr>
          </a:p>
        </p:txBody>
      </p:sp>
      <p:sp>
        <p:nvSpPr>
          <p:cNvPr id="14" name="文本框 13"/>
          <p:cNvSpPr txBox="1"/>
          <p:nvPr userDrawn="1"/>
        </p:nvSpPr>
        <p:spPr>
          <a:xfrm>
            <a:off x="1195705" y="261938"/>
            <a:ext cx="3667125" cy="629920"/>
          </a:xfrm>
          <a:prstGeom prst="rect">
            <a:avLst/>
          </a:prstGeom>
          <a:noFill/>
        </p:spPr>
        <p:txBody>
          <a:bodyPr wrap="square" rtlCol="0">
            <a:spAutoFit/>
          </a:bodyPr>
          <a:p>
            <a:r>
              <a:rPr lang="zh-CN" altLang="en-US" sz="2200" b="1">
                <a:ln>
                  <a:noFill/>
                </a:ln>
                <a:solidFill>
                  <a:srgbClr val="1D2A75"/>
                </a:solidFill>
                <a:latin typeface="宋体" panose="02010600030101010101" pitchFamily="2" charset="-122"/>
                <a:ea typeface="宋体" panose="02010600030101010101" pitchFamily="2" charset="-122"/>
                <a:cs typeface="+mn-lt"/>
              </a:rPr>
              <a:t>深圳富明精密工业有限公司</a:t>
            </a:r>
            <a:endParaRPr lang="zh-CN" altLang="en-US" sz="2200" b="1">
              <a:ln>
                <a:noFill/>
              </a:ln>
              <a:solidFill>
                <a:srgbClr val="1D2A75"/>
              </a:solidFill>
              <a:latin typeface="宋体" panose="02010600030101010101" pitchFamily="2" charset="-122"/>
              <a:ea typeface="宋体" panose="02010600030101010101" pitchFamily="2" charset="-122"/>
              <a:cs typeface="+mn-lt"/>
            </a:endParaRPr>
          </a:p>
          <a:p>
            <a:r>
              <a:rPr lang="zh-CN" altLang="en-US" sz="1300" b="1">
                <a:ln>
                  <a:noFill/>
                </a:ln>
                <a:solidFill>
                  <a:srgbClr val="1D2A75"/>
                </a:solidFill>
                <a:ea typeface="+mn-lt"/>
                <a:cs typeface="+mn-lt"/>
              </a:rPr>
              <a:t>Shenzhen Forman Precision Industry Co.,Ltd.</a:t>
            </a:r>
            <a:endParaRPr lang="zh-CN" altLang="en-US" sz="1300" b="1">
              <a:ln>
                <a:noFill/>
              </a:ln>
              <a:solidFill>
                <a:srgbClr val="1D2A75"/>
              </a:solidFill>
              <a:ea typeface="+mn-lt"/>
              <a:cs typeface="+mn-lt"/>
            </a:endParaRPr>
          </a:p>
        </p:txBody>
      </p:sp>
      <p:cxnSp>
        <p:nvCxnSpPr>
          <p:cNvPr id="6" name="直接连接符 5"/>
          <p:cNvCxnSpPr/>
          <p:nvPr userDrawn="1"/>
        </p:nvCxnSpPr>
        <p:spPr>
          <a:xfrm>
            <a:off x="386715" y="1003300"/>
            <a:ext cx="11341735" cy="0"/>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sp>
        <p:nvSpPr>
          <p:cNvPr id="7" name="任意多边形 6"/>
          <p:cNvSpPr/>
          <p:nvPr userDrawn="1"/>
        </p:nvSpPr>
        <p:spPr>
          <a:xfrm>
            <a:off x="157480" y="6539570"/>
            <a:ext cx="1639570" cy="2549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582" h="401">
                <a:moveTo>
                  <a:pt x="2530" y="296"/>
                </a:moveTo>
                <a:cubicBezTo>
                  <a:pt x="2558" y="296"/>
                  <a:pt x="2582" y="320"/>
                  <a:pt x="2582" y="349"/>
                </a:cubicBezTo>
                <a:cubicBezTo>
                  <a:pt x="2582" y="377"/>
                  <a:pt x="2558" y="401"/>
                  <a:pt x="2530" y="401"/>
                </a:cubicBezTo>
                <a:cubicBezTo>
                  <a:pt x="2500" y="401"/>
                  <a:pt x="2476" y="377"/>
                  <a:pt x="2476" y="349"/>
                </a:cubicBezTo>
                <a:cubicBezTo>
                  <a:pt x="2476" y="320"/>
                  <a:pt x="2500" y="296"/>
                  <a:pt x="2530" y="296"/>
                </a:cubicBezTo>
                <a:close/>
                <a:moveTo>
                  <a:pt x="2220" y="296"/>
                </a:moveTo>
                <a:cubicBezTo>
                  <a:pt x="2248" y="296"/>
                  <a:pt x="2272" y="320"/>
                  <a:pt x="2272" y="349"/>
                </a:cubicBezTo>
                <a:cubicBezTo>
                  <a:pt x="2272" y="377"/>
                  <a:pt x="2248" y="401"/>
                  <a:pt x="2220" y="401"/>
                </a:cubicBezTo>
                <a:cubicBezTo>
                  <a:pt x="2191" y="401"/>
                  <a:pt x="2167" y="377"/>
                  <a:pt x="2167" y="349"/>
                </a:cubicBezTo>
                <a:cubicBezTo>
                  <a:pt x="2167" y="320"/>
                  <a:pt x="2191" y="296"/>
                  <a:pt x="2220" y="296"/>
                </a:cubicBezTo>
                <a:close/>
                <a:moveTo>
                  <a:pt x="1910" y="296"/>
                </a:moveTo>
                <a:cubicBezTo>
                  <a:pt x="1939" y="296"/>
                  <a:pt x="1963" y="320"/>
                  <a:pt x="1963" y="349"/>
                </a:cubicBezTo>
                <a:cubicBezTo>
                  <a:pt x="1963" y="377"/>
                  <a:pt x="1939" y="401"/>
                  <a:pt x="1910" y="401"/>
                </a:cubicBezTo>
                <a:cubicBezTo>
                  <a:pt x="1881" y="401"/>
                  <a:pt x="1857" y="377"/>
                  <a:pt x="1857" y="349"/>
                </a:cubicBezTo>
                <a:cubicBezTo>
                  <a:pt x="1857" y="320"/>
                  <a:pt x="1881" y="296"/>
                  <a:pt x="1910" y="296"/>
                </a:cubicBezTo>
                <a:close/>
                <a:moveTo>
                  <a:pt x="1601" y="296"/>
                </a:moveTo>
                <a:cubicBezTo>
                  <a:pt x="1629" y="296"/>
                  <a:pt x="1653" y="320"/>
                  <a:pt x="1653" y="349"/>
                </a:cubicBezTo>
                <a:cubicBezTo>
                  <a:pt x="1653" y="377"/>
                  <a:pt x="1629" y="401"/>
                  <a:pt x="1601" y="401"/>
                </a:cubicBezTo>
                <a:cubicBezTo>
                  <a:pt x="1572" y="401"/>
                  <a:pt x="1548" y="377"/>
                  <a:pt x="1548" y="349"/>
                </a:cubicBezTo>
                <a:cubicBezTo>
                  <a:pt x="1548" y="320"/>
                  <a:pt x="1572" y="296"/>
                  <a:pt x="1601" y="296"/>
                </a:cubicBezTo>
                <a:close/>
                <a:moveTo>
                  <a:pt x="1291" y="296"/>
                </a:moveTo>
                <a:cubicBezTo>
                  <a:pt x="1320" y="296"/>
                  <a:pt x="1344" y="320"/>
                  <a:pt x="1344" y="349"/>
                </a:cubicBezTo>
                <a:cubicBezTo>
                  <a:pt x="1344" y="377"/>
                  <a:pt x="1320" y="401"/>
                  <a:pt x="1291" y="401"/>
                </a:cubicBezTo>
                <a:cubicBezTo>
                  <a:pt x="1262" y="401"/>
                  <a:pt x="1238" y="377"/>
                  <a:pt x="1238" y="349"/>
                </a:cubicBezTo>
                <a:cubicBezTo>
                  <a:pt x="1238" y="320"/>
                  <a:pt x="1262" y="296"/>
                  <a:pt x="1291" y="296"/>
                </a:cubicBezTo>
                <a:close/>
                <a:moveTo>
                  <a:pt x="982" y="296"/>
                </a:moveTo>
                <a:cubicBezTo>
                  <a:pt x="1010" y="296"/>
                  <a:pt x="1034" y="320"/>
                  <a:pt x="1034" y="349"/>
                </a:cubicBezTo>
                <a:cubicBezTo>
                  <a:pt x="1034" y="377"/>
                  <a:pt x="1010" y="401"/>
                  <a:pt x="982" y="401"/>
                </a:cubicBezTo>
                <a:cubicBezTo>
                  <a:pt x="953" y="401"/>
                  <a:pt x="929" y="377"/>
                  <a:pt x="929" y="349"/>
                </a:cubicBezTo>
                <a:cubicBezTo>
                  <a:pt x="929" y="320"/>
                  <a:pt x="953" y="296"/>
                  <a:pt x="982" y="296"/>
                </a:cubicBezTo>
                <a:close/>
                <a:moveTo>
                  <a:pt x="672" y="296"/>
                </a:moveTo>
                <a:cubicBezTo>
                  <a:pt x="701" y="296"/>
                  <a:pt x="725" y="320"/>
                  <a:pt x="725" y="349"/>
                </a:cubicBezTo>
                <a:cubicBezTo>
                  <a:pt x="725" y="377"/>
                  <a:pt x="701" y="401"/>
                  <a:pt x="672" y="401"/>
                </a:cubicBezTo>
                <a:cubicBezTo>
                  <a:pt x="643" y="401"/>
                  <a:pt x="619" y="377"/>
                  <a:pt x="619" y="349"/>
                </a:cubicBezTo>
                <a:cubicBezTo>
                  <a:pt x="619" y="320"/>
                  <a:pt x="643" y="296"/>
                  <a:pt x="672" y="296"/>
                </a:cubicBezTo>
                <a:close/>
                <a:moveTo>
                  <a:pt x="363" y="296"/>
                </a:moveTo>
                <a:cubicBezTo>
                  <a:pt x="391" y="296"/>
                  <a:pt x="415" y="320"/>
                  <a:pt x="415" y="349"/>
                </a:cubicBezTo>
                <a:cubicBezTo>
                  <a:pt x="415" y="377"/>
                  <a:pt x="391" y="401"/>
                  <a:pt x="363" y="401"/>
                </a:cubicBezTo>
                <a:cubicBezTo>
                  <a:pt x="334" y="401"/>
                  <a:pt x="310" y="377"/>
                  <a:pt x="310" y="349"/>
                </a:cubicBezTo>
                <a:cubicBezTo>
                  <a:pt x="310" y="320"/>
                  <a:pt x="334" y="296"/>
                  <a:pt x="363" y="296"/>
                </a:cubicBezTo>
                <a:close/>
                <a:moveTo>
                  <a:pt x="53" y="296"/>
                </a:moveTo>
                <a:cubicBezTo>
                  <a:pt x="82" y="296"/>
                  <a:pt x="106" y="320"/>
                  <a:pt x="106" y="349"/>
                </a:cubicBezTo>
                <a:cubicBezTo>
                  <a:pt x="106" y="377"/>
                  <a:pt x="82" y="401"/>
                  <a:pt x="53" y="401"/>
                </a:cubicBezTo>
                <a:cubicBezTo>
                  <a:pt x="24" y="401"/>
                  <a:pt x="0" y="377"/>
                  <a:pt x="0" y="349"/>
                </a:cubicBezTo>
                <a:cubicBezTo>
                  <a:pt x="0" y="320"/>
                  <a:pt x="24" y="296"/>
                  <a:pt x="53" y="296"/>
                </a:cubicBezTo>
                <a:close/>
                <a:moveTo>
                  <a:pt x="2530" y="0"/>
                </a:moveTo>
                <a:cubicBezTo>
                  <a:pt x="2558" y="0"/>
                  <a:pt x="2582" y="24"/>
                  <a:pt x="2582" y="53"/>
                </a:cubicBezTo>
                <a:cubicBezTo>
                  <a:pt x="2582" y="82"/>
                  <a:pt x="2558" y="106"/>
                  <a:pt x="2530" y="106"/>
                </a:cubicBezTo>
                <a:cubicBezTo>
                  <a:pt x="2500" y="106"/>
                  <a:pt x="2476" y="82"/>
                  <a:pt x="2476" y="53"/>
                </a:cubicBezTo>
                <a:cubicBezTo>
                  <a:pt x="2476" y="24"/>
                  <a:pt x="2500" y="0"/>
                  <a:pt x="2530" y="0"/>
                </a:cubicBezTo>
                <a:close/>
                <a:moveTo>
                  <a:pt x="2220" y="0"/>
                </a:moveTo>
                <a:cubicBezTo>
                  <a:pt x="2248" y="0"/>
                  <a:pt x="2272" y="24"/>
                  <a:pt x="2272" y="53"/>
                </a:cubicBezTo>
                <a:cubicBezTo>
                  <a:pt x="2272" y="82"/>
                  <a:pt x="2248" y="106"/>
                  <a:pt x="2220" y="106"/>
                </a:cubicBezTo>
                <a:cubicBezTo>
                  <a:pt x="2191" y="106"/>
                  <a:pt x="2167" y="82"/>
                  <a:pt x="2167" y="53"/>
                </a:cubicBezTo>
                <a:cubicBezTo>
                  <a:pt x="2167" y="24"/>
                  <a:pt x="2191" y="0"/>
                  <a:pt x="2220" y="0"/>
                </a:cubicBezTo>
                <a:close/>
                <a:moveTo>
                  <a:pt x="1910" y="0"/>
                </a:moveTo>
                <a:cubicBezTo>
                  <a:pt x="1939" y="0"/>
                  <a:pt x="1963" y="24"/>
                  <a:pt x="1963" y="53"/>
                </a:cubicBezTo>
                <a:cubicBezTo>
                  <a:pt x="1963" y="82"/>
                  <a:pt x="1939" y="106"/>
                  <a:pt x="1910" y="106"/>
                </a:cubicBezTo>
                <a:cubicBezTo>
                  <a:pt x="1881" y="106"/>
                  <a:pt x="1857" y="82"/>
                  <a:pt x="1857" y="53"/>
                </a:cubicBezTo>
                <a:cubicBezTo>
                  <a:pt x="1857" y="24"/>
                  <a:pt x="1881" y="0"/>
                  <a:pt x="1910" y="0"/>
                </a:cubicBezTo>
                <a:close/>
                <a:moveTo>
                  <a:pt x="1601" y="0"/>
                </a:moveTo>
                <a:cubicBezTo>
                  <a:pt x="1629" y="0"/>
                  <a:pt x="1653" y="24"/>
                  <a:pt x="1653" y="53"/>
                </a:cubicBezTo>
                <a:cubicBezTo>
                  <a:pt x="1653" y="82"/>
                  <a:pt x="1629" y="106"/>
                  <a:pt x="1601" y="106"/>
                </a:cubicBezTo>
                <a:cubicBezTo>
                  <a:pt x="1572" y="106"/>
                  <a:pt x="1548" y="82"/>
                  <a:pt x="1548" y="53"/>
                </a:cubicBezTo>
                <a:cubicBezTo>
                  <a:pt x="1548" y="24"/>
                  <a:pt x="1572" y="0"/>
                  <a:pt x="1601" y="0"/>
                </a:cubicBezTo>
                <a:close/>
                <a:moveTo>
                  <a:pt x="1291" y="0"/>
                </a:moveTo>
                <a:cubicBezTo>
                  <a:pt x="1320" y="0"/>
                  <a:pt x="1344" y="24"/>
                  <a:pt x="1344" y="53"/>
                </a:cubicBezTo>
                <a:cubicBezTo>
                  <a:pt x="1344" y="82"/>
                  <a:pt x="1320" y="106"/>
                  <a:pt x="1291" y="106"/>
                </a:cubicBezTo>
                <a:cubicBezTo>
                  <a:pt x="1262" y="106"/>
                  <a:pt x="1238" y="82"/>
                  <a:pt x="1238" y="53"/>
                </a:cubicBezTo>
                <a:cubicBezTo>
                  <a:pt x="1238" y="24"/>
                  <a:pt x="1262" y="0"/>
                  <a:pt x="1291" y="0"/>
                </a:cubicBezTo>
                <a:close/>
                <a:moveTo>
                  <a:pt x="982" y="0"/>
                </a:moveTo>
                <a:cubicBezTo>
                  <a:pt x="1010" y="0"/>
                  <a:pt x="1034" y="24"/>
                  <a:pt x="1034" y="53"/>
                </a:cubicBezTo>
                <a:cubicBezTo>
                  <a:pt x="1034" y="82"/>
                  <a:pt x="1010" y="106"/>
                  <a:pt x="982" y="106"/>
                </a:cubicBezTo>
                <a:cubicBezTo>
                  <a:pt x="953" y="106"/>
                  <a:pt x="929" y="82"/>
                  <a:pt x="929" y="53"/>
                </a:cubicBezTo>
                <a:cubicBezTo>
                  <a:pt x="929" y="24"/>
                  <a:pt x="953" y="0"/>
                  <a:pt x="982" y="0"/>
                </a:cubicBezTo>
                <a:close/>
                <a:moveTo>
                  <a:pt x="672" y="0"/>
                </a:moveTo>
                <a:cubicBezTo>
                  <a:pt x="701" y="0"/>
                  <a:pt x="725" y="24"/>
                  <a:pt x="725" y="53"/>
                </a:cubicBezTo>
                <a:cubicBezTo>
                  <a:pt x="725" y="82"/>
                  <a:pt x="701" y="106"/>
                  <a:pt x="672" y="106"/>
                </a:cubicBezTo>
                <a:cubicBezTo>
                  <a:pt x="643" y="106"/>
                  <a:pt x="619" y="82"/>
                  <a:pt x="619" y="53"/>
                </a:cubicBezTo>
                <a:cubicBezTo>
                  <a:pt x="619" y="24"/>
                  <a:pt x="643" y="0"/>
                  <a:pt x="672" y="0"/>
                </a:cubicBezTo>
                <a:close/>
                <a:moveTo>
                  <a:pt x="363" y="0"/>
                </a:moveTo>
                <a:cubicBezTo>
                  <a:pt x="391" y="0"/>
                  <a:pt x="415" y="24"/>
                  <a:pt x="415" y="53"/>
                </a:cubicBezTo>
                <a:cubicBezTo>
                  <a:pt x="415" y="82"/>
                  <a:pt x="391" y="106"/>
                  <a:pt x="363" y="106"/>
                </a:cubicBezTo>
                <a:cubicBezTo>
                  <a:pt x="334" y="106"/>
                  <a:pt x="310" y="82"/>
                  <a:pt x="310" y="53"/>
                </a:cubicBezTo>
                <a:cubicBezTo>
                  <a:pt x="310" y="24"/>
                  <a:pt x="334" y="0"/>
                  <a:pt x="363" y="0"/>
                </a:cubicBezTo>
                <a:close/>
                <a:moveTo>
                  <a:pt x="53" y="0"/>
                </a:moveTo>
                <a:cubicBezTo>
                  <a:pt x="82" y="0"/>
                  <a:pt x="106" y="24"/>
                  <a:pt x="106" y="53"/>
                </a:cubicBezTo>
                <a:cubicBezTo>
                  <a:pt x="106" y="82"/>
                  <a:pt x="82" y="106"/>
                  <a:pt x="53" y="106"/>
                </a:cubicBezTo>
                <a:cubicBezTo>
                  <a:pt x="24" y="106"/>
                  <a:pt x="0" y="82"/>
                  <a:pt x="0" y="53"/>
                </a:cubicBezTo>
                <a:cubicBezTo>
                  <a:pt x="0" y="24"/>
                  <a:pt x="24" y="0"/>
                  <a:pt x="53" y="0"/>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8" name="任意多边形 7"/>
          <p:cNvSpPr/>
          <p:nvPr userDrawn="1"/>
        </p:nvSpPr>
        <p:spPr>
          <a:xfrm>
            <a:off x="10088880" y="341630"/>
            <a:ext cx="1639570" cy="44259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903" h="783">
                <a:moveTo>
                  <a:pt x="0" y="60"/>
                </a:moveTo>
                <a:cubicBezTo>
                  <a:pt x="0" y="27"/>
                  <a:pt x="27" y="0"/>
                  <a:pt x="60" y="0"/>
                </a:cubicBezTo>
                <a:cubicBezTo>
                  <a:pt x="92" y="0"/>
                  <a:pt x="119" y="27"/>
                  <a:pt x="119" y="60"/>
                </a:cubicBezTo>
                <a:cubicBezTo>
                  <a:pt x="119" y="92"/>
                  <a:pt x="92" y="119"/>
                  <a:pt x="60" y="119"/>
                </a:cubicBezTo>
                <a:cubicBezTo>
                  <a:pt x="27" y="119"/>
                  <a:pt x="0" y="92"/>
                  <a:pt x="0" y="60"/>
                </a:cubicBezTo>
                <a:close/>
                <a:moveTo>
                  <a:pt x="348" y="60"/>
                </a:moveTo>
                <a:cubicBezTo>
                  <a:pt x="348" y="27"/>
                  <a:pt x="375" y="0"/>
                  <a:pt x="408" y="0"/>
                </a:cubicBezTo>
                <a:cubicBezTo>
                  <a:pt x="440" y="0"/>
                  <a:pt x="467" y="27"/>
                  <a:pt x="467" y="60"/>
                </a:cubicBezTo>
                <a:cubicBezTo>
                  <a:pt x="467" y="92"/>
                  <a:pt x="440" y="119"/>
                  <a:pt x="408" y="119"/>
                </a:cubicBezTo>
                <a:cubicBezTo>
                  <a:pt x="375" y="119"/>
                  <a:pt x="348" y="92"/>
                  <a:pt x="348" y="60"/>
                </a:cubicBezTo>
                <a:close/>
                <a:moveTo>
                  <a:pt x="696" y="60"/>
                </a:moveTo>
                <a:cubicBezTo>
                  <a:pt x="696" y="27"/>
                  <a:pt x="723" y="0"/>
                  <a:pt x="756" y="0"/>
                </a:cubicBezTo>
                <a:cubicBezTo>
                  <a:pt x="788" y="0"/>
                  <a:pt x="815" y="27"/>
                  <a:pt x="815" y="60"/>
                </a:cubicBezTo>
                <a:cubicBezTo>
                  <a:pt x="815" y="92"/>
                  <a:pt x="788" y="119"/>
                  <a:pt x="756" y="119"/>
                </a:cubicBezTo>
                <a:cubicBezTo>
                  <a:pt x="723" y="119"/>
                  <a:pt x="696" y="92"/>
                  <a:pt x="696" y="60"/>
                </a:cubicBezTo>
                <a:close/>
                <a:moveTo>
                  <a:pt x="1044" y="60"/>
                </a:moveTo>
                <a:cubicBezTo>
                  <a:pt x="1044" y="27"/>
                  <a:pt x="1071" y="0"/>
                  <a:pt x="1104" y="0"/>
                </a:cubicBezTo>
                <a:cubicBezTo>
                  <a:pt x="1136" y="0"/>
                  <a:pt x="1163" y="27"/>
                  <a:pt x="1163" y="60"/>
                </a:cubicBezTo>
                <a:cubicBezTo>
                  <a:pt x="1163" y="92"/>
                  <a:pt x="1136" y="119"/>
                  <a:pt x="1104" y="119"/>
                </a:cubicBezTo>
                <a:cubicBezTo>
                  <a:pt x="1071" y="119"/>
                  <a:pt x="1044" y="92"/>
                  <a:pt x="1044" y="60"/>
                </a:cubicBezTo>
                <a:close/>
                <a:moveTo>
                  <a:pt x="1392" y="60"/>
                </a:moveTo>
                <a:cubicBezTo>
                  <a:pt x="1392" y="27"/>
                  <a:pt x="1419" y="0"/>
                  <a:pt x="1452" y="0"/>
                </a:cubicBezTo>
                <a:cubicBezTo>
                  <a:pt x="1484" y="0"/>
                  <a:pt x="1511" y="27"/>
                  <a:pt x="1511" y="60"/>
                </a:cubicBezTo>
                <a:cubicBezTo>
                  <a:pt x="1511" y="92"/>
                  <a:pt x="1484" y="119"/>
                  <a:pt x="1452" y="119"/>
                </a:cubicBezTo>
                <a:cubicBezTo>
                  <a:pt x="1419" y="119"/>
                  <a:pt x="1392" y="92"/>
                  <a:pt x="1392" y="60"/>
                </a:cubicBezTo>
                <a:close/>
                <a:moveTo>
                  <a:pt x="1740" y="60"/>
                </a:moveTo>
                <a:cubicBezTo>
                  <a:pt x="1740" y="27"/>
                  <a:pt x="1767" y="0"/>
                  <a:pt x="1800" y="0"/>
                </a:cubicBezTo>
                <a:cubicBezTo>
                  <a:pt x="1832" y="0"/>
                  <a:pt x="1859" y="27"/>
                  <a:pt x="1859" y="60"/>
                </a:cubicBezTo>
                <a:cubicBezTo>
                  <a:pt x="1859" y="92"/>
                  <a:pt x="1832" y="119"/>
                  <a:pt x="1800" y="119"/>
                </a:cubicBezTo>
                <a:cubicBezTo>
                  <a:pt x="1767" y="119"/>
                  <a:pt x="1740" y="92"/>
                  <a:pt x="1740" y="60"/>
                </a:cubicBezTo>
                <a:close/>
                <a:moveTo>
                  <a:pt x="2088" y="60"/>
                </a:moveTo>
                <a:cubicBezTo>
                  <a:pt x="2088" y="27"/>
                  <a:pt x="2115" y="0"/>
                  <a:pt x="2148" y="0"/>
                </a:cubicBezTo>
                <a:cubicBezTo>
                  <a:pt x="2180" y="0"/>
                  <a:pt x="2207" y="27"/>
                  <a:pt x="2207" y="60"/>
                </a:cubicBezTo>
                <a:cubicBezTo>
                  <a:pt x="2207" y="92"/>
                  <a:pt x="2180" y="119"/>
                  <a:pt x="2148" y="119"/>
                </a:cubicBezTo>
                <a:cubicBezTo>
                  <a:pt x="2115" y="119"/>
                  <a:pt x="2088" y="92"/>
                  <a:pt x="2088" y="60"/>
                </a:cubicBezTo>
                <a:close/>
                <a:moveTo>
                  <a:pt x="2436" y="60"/>
                </a:moveTo>
                <a:cubicBezTo>
                  <a:pt x="2436" y="27"/>
                  <a:pt x="2463" y="0"/>
                  <a:pt x="2496" y="0"/>
                </a:cubicBezTo>
                <a:cubicBezTo>
                  <a:pt x="2528" y="0"/>
                  <a:pt x="2555" y="27"/>
                  <a:pt x="2555" y="60"/>
                </a:cubicBezTo>
                <a:cubicBezTo>
                  <a:pt x="2555" y="92"/>
                  <a:pt x="2528" y="119"/>
                  <a:pt x="2496" y="119"/>
                </a:cubicBezTo>
                <a:cubicBezTo>
                  <a:pt x="2463" y="119"/>
                  <a:pt x="2436" y="92"/>
                  <a:pt x="2436" y="60"/>
                </a:cubicBezTo>
                <a:close/>
                <a:moveTo>
                  <a:pt x="2784" y="60"/>
                </a:moveTo>
                <a:cubicBezTo>
                  <a:pt x="2784" y="27"/>
                  <a:pt x="2811" y="0"/>
                  <a:pt x="2844" y="0"/>
                </a:cubicBezTo>
                <a:cubicBezTo>
                  <a:pt x="2876" y="0"/>
                  <a:pt x="2903" y="27"/>
                  <a:pt x="2903" y="60"/>
                </a:cubicBezTo>
                <a:cubicBezTo>
                  <a:pt x="2903" y="92"/>
                  <a:pt x="2876" y="119"/>
                  <a:pt x="2844" y="119"/>
                </a:cubicBezTo>
                <a:cubicBezTo>
                  <a:pt x="2811" y="119"/>
                  <a:pt x="2784" y="92"/>
                  <a:pt x="2784" y="60"/>
                </a:cubicBezTo>
                <a:close/>
                <a:moveTo>
                  <a:pt x="0" y="392"/>
                </a:moveTo>
                <a:cubicBezTo>
                  <a:pt x="0" y="359"/>
                  <a:pt x="27" y="332"/>
                  <a:pt x="60" y="332"/>
                </a:cubicBezTo>
                <a:cubicBezTo>
                  <a:pt x="92" y="332"/>
                  <a:pt x="119" y="359"/>
                  <a:pt x="119" y="392"/>
                </a:cubicBezTo>
                <a:cubicBezTo>
                  <a:pt x="119" y="424"/>
                  <a:pt x="92" y="451"/>
                  <a:pt x="60" y="451"/>
                </a:cubicBezTo>
                <a:cubicBezTo>
                  <a:pt x="27" y="451"/>
                  <a:pt x="0" y="424"/>
                  <a:pt x="0" y="392"/>
                </a:cubicBezTo>
                <a:close/>
                <a:moveTo>
                  <a:pt x="348" y="392"/>
                </a:moveTo>
                <a:cubicBezTo>
                  <a:pt x="348" y="359"/>
                  <a:pt x="375" y="332"/>
                  <a:pt x="408" y="332"/>
                </a:cubicBezTo>
                <a:cubicBezTo>
                  <a:pt x="440" y="332"/>
                  <a:pt x="467" y="359"/>
                  <a:pt x="467" y="392"/>
                </a:cubicBezTo>
                <a:cubicBezTo>
                  <a:pt x="467" y="424"/>
                  <a:pt x="440" y="451"/>
                  <a:pt x="408" y="451"/>
                </a:cubicBezTo>
                <a:cubicBezTo>
                  <a:pt x="375" y="451"/>
                  <a:pt x="348" y="424"/>
                  <a:pt x="348" y="392"/>
                </a:cubicBezTo>
                <a:close/>
                <a:moveTo>
                  <a:pt x="696" y="392"/>
                </a:moveTo>
                <a:cubicBezTo>
                  <a:pt x="696" y="359"/>
                  <a:pt x="723" y="332"/>
                  <a:pt x="756" y="332"/>
                </a:cubicBezTo>
                <a:cubicBezTo>
                  <a:pt x="788" y="332"/>
                  <a:pt x="815" y="359"/>
                  <a:pt x="815" y="392"/>
                </a:cubicBezTo>
                <a:cubicBezTo>
                  <a:pt x="815" y="424"/>
                  <a:pt x="788" y="451"/>
                  <a:pt x="756" y="451"/>
                </a:cubicBezTo>
                <a:cubicBezTo>
                  <a:pt x="723" y="451"/>
                  <a:pt x="696" y="424"/>
                  <a:pt x="696" y="392"/>
                </a:cubicBezTo>
                <a:close/>
                <a:moveTo>
                  <a:pt x="1044" y="392"/>
                </a:moveTo>
                <a:cubicBezTo>
                  <a:pt x="1044" y="359"/>
                  <a:pt x="1071" y="332"/>
                  <a:pt x="1104" y="332"/>
                </a:cubicBezTo>
                <a:cubicBezTo>
                  <a:pt x="1136" y="332"/>
                  <a:pt x="1163" y="359"/>
                  <a:pt x="1163" y="392"/>
                </a:cubicBezTo>
                <a:cubicBezTo>
                  <a:pt x="1163" y="424"/>
                  <a:pt x="1136" y="451"/>
                  <a:pt x="1104" y="451"/>
                </a:cubicBezTo>
                <a:cubicBezTo>
                  <a:pt x="1071" y="451"/>
                  <a:pt x="1044" y="424"/>
                  <a:pt x="1044" y="392"/>
                </a:cubicBezTo>
                <a:close/>
                <a:moveTo>
                  <a:pt x="1392" y="392"/>
                </a:moveTo>
                <a:cubicBezTo>
                  <a:pt x="1392" y="359"/>
                  <a:pt x="1419" y="332"/>
                  <a:pt x="1452" y="332"/>
                </a:cubicBezTo>
                <a:cubicBezTo>
                  <a:pt x="1484" y="332"/>
                  <a:pt x="1511" y="359"/>
                  <a:pt x="1511" y="392"/>
                </a:cubicBezTo>
                <a:cubicBezTo>
                  <a:pt x="1511" y="424"/>
                  <a:pt x="1484" y="451"/>
                  <a:pt x="1452" y="451"/>
                </a:cubicBezTo>
                <a:cubicBezTo>
                  <a:pt x="1419" y="451"/>
                  <a:pt x="1392" y="424"/>
                  <a:pt x="1392" y="392"/>
                </a:cubicBezTo>
                <a:close/>
                <a:moveTo>
                  <a:pt x="1740" y="392"/>
                </a:moveTo>
                <a:cubicBezTo>
                  <a:pt x="1740" y="359"/>
                  <a:pt x="1767" y="332"/>
                  <a:pt x="1800" y="332"/>
                </a:cubicBezTo>
                <a:cubicBezTo>
                  <a:pt x="1832" y="332"/>
                  <a:pt x="1859" y="359"/>
                  <a:pt x="1859" y="392"/>
                </a:cubicBezTo>
                <a:cubicBezTo>
                  <a:pt x="1859" y="424"/>
                  <a:pt x="1832" y="451"/>
                  <a:pt x="1800" y="451"/>
                </a:cubicBezTo>
                <a:cubicBezTo>
                  <a:pt x="1767" y="451"/>
                  <a:pt x="1740" y="424"/>
                  <a:pt x="1740" y="392"/>
                </a:cubicBezTo>
                <a:close/>
                <a:moveTo>
                  <a:pt x="2088" y="392"/>
                </a:moveTo>
                <a:cubicBezTo>
                  <a:pt x="2088" y="359"/>
                  <a:pt x="2115" y="332"/>
                  <a:pt x="2148" y="332"/>
                </a:cubicBezTo>
                <a:cubicBezTo>
                  <a:pt x="2180" y="332"/>
                  <a:pt x="2207" y="359"/>
                  <a:pt x="2207" y="392"/>
                </a:cubicBezTo>
                <a:cubicBezTo>
                  <a:pt x="2207" y="424"/>
                  <a:pt x="2180" y="451"/>
                  <a:pt x="2148" y="451"/>
                </a:cubicBezTo>
                <a:cubicBezTo>
                  <a:pt x="2115" y="451"/>
                  <a:pt x="2088" y="424"/>
                  <a:pt x="2088" y="392"/>
                </a:cubicBezTo>
                <a:close/>
                <a:moveTo>
                  <a:pt x="2436" y="392"/>
                </a:moveTo>
                <a:cubicBezTo>
                  <a:pt x="2436" y="359"/>
                  <a:pt x="2463" y="332"/>
                  <a:pt x="2496" y="332"/>
                </a:cubicBezTo>
                <a:cubicBezTo>
                  <a:pt x="2528" y="332"/>
                  <a:pt x="2555" y="359"/>
                  <a:pt x="2555" y="392"/>
                </a:cubicBezTo>
                <a:cubicBezTo>
                  <a:pt x="2555" y="424"/>
                  <a:pt x="2528" y="451"/>
                  <a:pt x="2496" y="451"/>
                </a:cubicBezTo>
                <a:cubicBezTo>
                  <a:pt x="2463" y="451"/>
                  <a:pt x="2436" y="424"/>
                  <a:pt x="2436" y="392"/>
                </a:cubicBezTo>
                <a:close/>
                <a:moveTo>
                  <a:pt x="2784" y="392"/>
                </a:moveTo>
                <a:cubicBezTo>
                  <a:pt x="2784" y="359"/>
                  <a:pt x="2811" y="332"/>
                  <a:pt x="2844" y="332"/>
                </a:cubicBezTo>
                <a:cubicBezTo>
                  <a:pt x="2876" y="332"/>
                  <a:pt x="2903" y="359"/>
                  <a:pt x="2903" y="392"/>
                </a:cubicBezTo>
                <a:cubicBezTo>
                  <a:pt x="2903" y="424"/>
                  <a:pt x="2876" y="451"/>
                  <a:pt x="2844" y="451"/>
                </a:cubicBezTo>
                <a:cubicBezTo>
                  <a:pt x="2811" y="451"/>
                  <a:pt x="2784" y="424"/>
                  <a:pt x="2784" y="392"/>
                </a:cubicBezTo>
                <a:close/>
                <a:moveTo>
                  <a:pt x="0" y="724"/>
                </a:moveTo>
                <a:cubicBezTo>
                  <a:pt x="0" y="691"/>
                  <a:pt x="27" y="664"/>
                  <a:pt x="60" y="664"/>
                </a:cubicBezTo>
                <a:cubicBezTo>
                  <a:pt x="92" y="664"/>
                  <a:pt x="119" y="691"/>
                  <a:pt x="119" y="724"/>
                </a:cubicBezTo>
                <a:cubicBezTo>
                  <a:pt x="119" y="756"/>
                  <a:pt x="92" y="783"/>
                  <a:pt x="60" y="783"/>
                </a:cubicBezTo>
                <a:cubicBezTo>
                  <a:pt x="27" y="783"/>
                  <a:pt x="0" y="756"/>
                  <a:pt x="0" y="724"/>
                </a:cubicBezTo>
                <a:close/>
                <a:moveTo>
                  <a:pt x="348" y="724"/>
                </a:moveTo>
                <a:cubicBezTo>
                  <a:pt x="348" y="691"/>
                  <a:pt x="375" y="664"/>
                  <a:pt x="408" y="664"/>
                </a:cubicBezTo>
                <a:cubicBezTo>
                  <a:pt x="440" y="664"/>
                  <a:pt x="467" y="691"/>
                  <a:pt x="467" y="724"/>
                </a:cubicBezTo>
                <a:cubicBezTo>
                  <a:pt x="467" y="756"/>
                  <a:pt x="440" y="783"/>
                  <a:pt x="408" y="783"/>
                </a:cubicBezTo>
                <a:cubicBezTo>
                  <a:pt x="375" y="783"/>
                  <a:pt x="348" y="756"/>
                  <a:pt x="348" y="724"/>
                </a:cubicBezTo>
                <a:close/>
                <a:moveTo>
                  <a:pt x="696" y="724"/>
                </a:moveTo>
                <a:cubicBezTo>
                  <a:pt x="696" y="691"/>
                  <a:pt x="723" y="664"/>
                  <a:pt x="756" y="664"/>
                </a:cubicBezTo>
                <a:cubicBezTo>
                  <a:pt x="788" y="664"/>
                  <a:pt x="815" y="691"/>
                  <a:pt x="815" y="724"/>
                </a:cubicBezTo>
                <a:cubicBezTo>
                  <a:pt x="815" y="756"/>
                  <a:pt x="788" y="783"/>
                  <a:pt x="756" y="783"/>
                </a:cubicBezTo>
                <a:cubicBezTo>
                  <a:pt x="723" y="783"/>
                  <a:pt x="696" y="756"/>
                  <a:pt x="696" y="724"/>
                </a:cubicBezTo>
                <a:close/>
                <a:moveTo>
                  <a:pt x="1044" y="724"/>
                </a:moveTo>
                <a:cubicBezTo>
                  <a:pt x="1044" y="691"/>
                  <a:pt x="1071" y="664"/>
                  <a:pt x="1104" y="664"/>
                </a:cubicBezTo>
                <a:cubicBezTo>
                  <a:pt x="1136" y="664"/>
                  <a:pt x="1163" y="691"/>
                  <a:pt x="1163" y="724"/>
                </a:cubicBezTo>
                <a:cubicBezTo>
                  <a:pt x="1163" y="756"/>
                  <a:pt x="1136" y="783"/>
                  <a:pt x="1104" y="783"/>
                </a:cubicBezTo>
                <a:cubicBezTo>
                  <a:pt x="1071" y="783"/>
                  <a:pt x="1044" y="756"/>
                  <a:pt x="1044" y="724"/>
                </a:cubicBezTo>
                <a:close/>
                <a:moveTo>
                  <a:pt x="1392" y="724"/>
                </a:moveTo>
                <a:cubicBezTo>
                  <a:pt x="1392" y="691"/>
                  <a:pt x="1419" y="664"/>
                  <a:pt x="1452" y="664"/>
                </a:cubicBezTo>
                <a:cubicBezTo>
                  <a:pt x="1484" y="664"/>
                  <a:pt x="1511" y="691"/>
                  <a:pt x="1511" y="724"/>
                </a:cubicBezTo>
                <a:cubicBezTo>
                  <a:pt x="1511" y="756"/>
                  <a:pt x="1484" y="783"/>
                  <a:pt x="1452" y="783"/>
                </a:cubicBezTo>
                <a:cubicBezTo>
                  <a:pt x="1419" y="783"/>
                  <a:pt x="1392" y="756"/>
                  <a:pt x="1392" y="724"/>
                </a:cubicBezTo>
                <a:close/>
                <a:moveTo>
                  <a:pt x="1740" y="724"/>
                </a:moveTo>
                <a:cubicBezTo>
                  <a:pt x="1740" y="691"/>
                  <a:pt x="1767" y="664"/>
                  <a:pt x="1800" y="664"/>
                </a:cubicBezTo>
                <a:cubicBezTo>
                  <a:pt x="1832" y="664"/>
                  <a:pt x="1859" y="691"/>
                  <a:pt x="1859" y="724"/>
                </a:cubicBezTo>
                <a:cubicBezTo>
                  <a:pt x="1859" y="756"/>
                  <a:pt x="1832" y="783"/>
                  <a:pt x="1800" y="783"/>
                </a:cubicBezTo>
                <a:cubicBezTo>
                  <a:pt x="1767" y="783"/>
                  <a:pt x="1740" y="756"/>
                  <a:pt x="1740" y="724"/>
                </a:cubicBezTo>
                <a:close/>
                <a:moveTo>
                  <a:pt x="2088" y="724"/>
                </a:moveTo>
                <a:cubicBezTo>
                  <a:pt x="2088" y="691"/>
                  <a:pt x="2115" y="664"/>
                  <a:pt x="2148" y="664"/>
                </a:cubicBezTo>
                <a:cubicBezTo>
                  <a:pt x="2180" y="664"/>
                  <a:pt x="2207" y="691"/>
                  <a:pt x="2207" y="724"/>
                </a:cubicBezTo>
                <a:cubicBezTo>
                  <a:pt x="2207" y="756"/>
                  <a:pt x="2180" y="783"/>
                  <a:pt x="2148" y="783"/>
                </a:cubicBezTo>
                <a:cubicBezTo>
                  <a:pt x="2115" y="783"/>
                  <a:pt x="2088" y="756"/>
                  <a:pt x="2088" y="724"/>
                </a:cubicBezTo>
                <a:close/>
                <a:moveTo>
                  <a:pt x="2436" y="724"/>
                </a:moveTo>
                <a:cubicBezTo>
                  <a:pt x="2436" y="691"/>
                  <a:pt x="2463" y="664"/>
                  <a:pt x="2496" y="664"/>
                </a:cubicBezTo>
                <a:cubicBezTo>
                  <a:pt x="2528" y="664"/>
                  <a:pt x="2555" y="691"/>
                  <a:pt x="2555" y="724"/>
                </a:cubicBezTo>
                <a:cubicBezTo>
                  <a:pt x="2555" y="756"/>
                  <a:pt x="2528" y="783"/>
                  <a:pt x="2496" y="783"/>
                </a:cubicBezTo>
                <a:cubicBezTo>
                  <a:pt x="2463" y="783"/>
                  <a:pt x="2436" y="756"/>
                  <a:pt x="2436" y="724"/>
                </a:cubicBezTo>
                <a:close/>
                <a:moveTo>
                  <a:pt x="2784" y="724"/>
                </a:moveTo>
                <a:cubicBezTo>
                  <a:pt x="2784" y="691"/>
                  <a:pt x="2811" y="664"/>
                  <a:pt x="2844" y="664"/>
                </a:cubicBezTo>
                <a:cubicBezTo>
                  <a:pt x="2876" y="664"/>
                  <a:pt x="2903" y="691"/>
                  <a:pt x="2903" y="724"/>
                </a:cubicBezTo>
                <a:cubicBezTo>
                  <a:pt x="2903" y="756"/>
                  <a:pt x="2876" y="783"/>
                  <a:pt x="2844" y="783"/>
                </a:cubicBezTo>
                <a:cubicBezTo>
                  <a:pt x="2811" y="783"/>
                  <a:pt x="2784" y="756"/>
                  <a:pt x="2784" y="724"/>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2" name="任意多边形 11"/>
          <p:cNvSpPr/>
          <p:nvPr userDrawn="1"/>
        </p:nvSpPr>
        <p:spPr>
          <a:xfrm>
            <a:off x="10413365" y="6539570"/>
            <a:ext cx="1639570" cy="2549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582" h="401">
                <a:moveTo>
                  <a:pt x="2530" y="296"/>
                </a:moveTo>
                <a:cubicBezTo>
                  <a:pt x="2558" y="296"/>
                  <a:pt x="2582" y="320"/>
                  <a:pt x="2582" y="349"/>
                </a:cubicBezTo>
                <a:cubicBezTo>
                  <a:pt x="2582" y="377"/>
                  <a:pt x="2558" y="401"/>
                  <a:pt x="2530" y="401"/>
                </a:cubicBezTo>
                <a:cubicBezTo>
                  <a:pt x="2500" y="401"/>
                  <a:pt x="2476" y="377"/>
                  <a:pt x="2476" y="349"/>
                </a:cubicBezTo>
                <a:cubicBezTo>
                  <a:pt x="2476" y="320"/>
                  <a:pt x="2500" y="296"/>
                  <a:pt x="2530" y="296"/>
                </a:cubicBezTo>
                <a:close/>
                <a:moveTo>
                  <a:pt x="2220" y="296"/>
                </a:moveTo>
                <a:cubicBezTo>
                  <a:pt x="2248" y="296"/>
                  <a:pt x="2272" y="320"/>
                  <a:pt x="2272" y="349"/>
                </a:cubicBezTo>
                <a:cubicBezTo>
                  <a:pt x="2272" y="377"/>
                  <a:pt x="2248" y="401"/>
                  <a:pt x="2220" y="401"/>
                </a:cubicBezTo>
                <a:cubicBezTo>
                  <a:pt x="2191" y="401"/>
                  <a:pt x="2167" y="377"/>
                  <a:pt x="2167" y="349"/>
                </a:cubicBezTo>
                <a:cubicBezTo>
                  <a:pt x="2167" y="320"/>
                  <a:pt x="2191" y="296"/>
                  <a:pt x="2220" y="296"/>
                </a:cubicBezTo>
                <a:close/>
                <a:moveTo>
                  <a:pt x="1910" y="296"/>
                </a:moveTo>
                <a:cubicBezTo>
                  <a:pt x="1939" y="296"/>
                  <a:pt x="1963" y="320"/>
                  <a:pt x="1963" y="349"/>
                </a:cubicBezTo>
                <a:cubicBezTo>
                  <a:pt x="1963" y="377"/>
                  <a:pt x="1939" y="401"/>
                  <a:pt x="1910" y="401"/>
                </a:cubicBezTo>
                <a:cubicBezTo>
                  <a:pt x="1881" y="401"/>
                  <a:pt x="1857" y="377"/>
                  <a:pt x="1857" y="349"/>
                </a:cubicBezTo>
                <a:cubicBezTo>
                  <a:pt x="1857" y="320"/>
                  <a:pt x="1881" y="296"/>
                  <a:pt x="1910" y="296"/>
                </a:cubicBezTo>
                <a:close/>
                <a:moveTo>
                  <a:pt x="1601" y="296"/>
                </a:moveTo>
                <a:cubicBezTo>
                  <a:pt x="1629" y="296"/>
                  <a:pt x="1653" y="320"/>
                  <a:pt x="1653" y="349"/>
                </a:cubicBezTo>
                <a:cubicBezTo>
                  <a:pt x="1653" y="377"/>
                  <a:pt x="1629" y="401"/>
                  <a:pt x="1601" y="401"/>
                </a:cubicBezTo>
                <a:cubicBezTo>
                  <a:pt x="1572" y="401"/>
                  <a:pt x="1548" y="377"/>
                  <a:pt x="1548" y="349"/>
                </a:cubicBezTo>
                <a:cubicBezTo>
                  <a:pt x="1548" y="320"/>
                  <a:pt x="1572" y="296"/>
                  <a:pt x="1601" y="296"/>
                </a:cubicBezTo>
                <a:close/>
                <a:moveTo>
                  <a:pt x="1291" y="296"/>
                </a:moveTo>
                <a:cubicBezTo>
                  <a:pt x="1320" y="296"/>
                  <a:pt x="1344" y="320"/>
                  <a:pt x="1344" y="349"/>
                </a:cubicBezTo>
                <a:cubicBezTo>
                  <a:pt x="1344" y="377"/>
                  <a:pt x="1320" y="401"/>
                  <a:pt x="1291" y="401"/>
                </a:cubicBezTo>
                <a:cubicBezTo>
                  <a:pt x="1262" y="401"/>
                  <a:pt x="1238" y="377"/>
                  <a:pt x="1238" y="349"/>
                </a:cubicBezTo>
                <a:cubicBezTo>
                  <a:pt x="1238" y="320"/>
                  <a:pt x="1262" y="296"/>
                  <a:pt x="1291" y="296"/>
                </a:cubicBezTo>
                <a:close/>
                <a:moveTo>
                  <a:pt x="982" y="296"/>
                </a:moveTo>
                <a:cubicBezTo>
                  <a:pt x="1010" y="296"/>
                  <a:pt x="1034" y="320"/>
                  <a:pt x="1034" y="349"/>
                </a:cubicBezTo>
                <a:cubicBezTo>
                  <a:pt x="1034" y="377"/>
                  <a:pt x="1010" y="401"/>
                  <a:pt x="982" y="401"/>
                </a:cubicBezTo>
                <a:cubicBezTo>
                  <a:pt x="953" y="401"/>
                  <a:pt x="929" y="377"/>
                  <a:pt x="929" y="349"/>
                </a:cubicBezTo>
                <a:cubicBezTo>
                  <a:pt x="929" y="320"/>
                  <a:pt x="953" y="296"/>
                  <a:pt x="982" y="296"/>
                </a:cubicBezTo>
                <a:close/>
                <a:moveTo>
                  <a:pt x="672" y="296"/>
                </a:moveTo>
                <a:cubicBezTo>
                  <a:pt x="701" y="296"/>
                  <a:pt x="725" y="320"/>
                  <a:pt x="725" y="349"/>
                </a:cubicBezTo>
                <a:cubicBezTo>
                  <a:pt x="725" y="377"/>
                  <a:pt x="701" y="401"/>
                  <a:pt x="672" y="401"/>
                </a:cubicBezTo>
                <a:cubicBezTo>
                  <a:pt x="643" y="401"/>
                  <a:pt x="619" y="377"/>
                  <a:pt x="619" y="349"/>
                </a:cubicBezTo>
                <a:cubicBezTo>
                  <a:pt x="619" y="320"/>
                  <a:pt x="643" y="296"/>
                  <a:pt x="672" y="296"/>
                </a:cubicBezTo>
                <a:close/>
                <a:moveTo>
                  <a:pt x="363" y="296"/>
                </a:moveTo>
                <a:cubicBezTo>
                  <a:pt x="391" y="296"/>
                  <a:pt x="415" y="320"/>
                  <a:pt x="415" y="349"/>
                </a:cubicBezTo>
                <a:cubicBezTo>
                  <a:pt x="415" y="377"/>
                  <a:pt x="391" y="401"/>
                  <a:pt x="363" y="401"/>
                </a:cubicBezTo>
                <a:cubicBezTo>
                  <a:pt x="334" y="401"/>
                  <a:pt x="310" y="377"/>
                  <a:pt x="310" y="349"/>
                </a:cubicBezTo>
                <a:cubicBezTo>
                  <a:pt x="310" y="320"/>
                  <a:pt x="334" y="296"/>
                  <a:pt x="363" y="296"/>
                </a:cubicBezTo>
                <a:close/>
                <a:moveTo>
                  <a:pt x="53" y="296"/>
                </a:moveTo>
                <a:cubicBezTo>
                  <a:pt x="82" y="296"/>
                  <a:pt x="106" y="320"/>
                  <a:pt x="106" y="349"/>
                </a:cubicBezTo>
                <a:cubicBezTo>
                  <a:pt x="106" y="377"/>
                  <a:pt x="82" y="401"/>
                  <a:pt x="53" y="401"/>
                </a:cubicBezTo>
                <a:cubicBezTo>
                  <a:pt x="24" y="401"/>
                  <a:pt x="0" y="377"/>
                  <a:pt x="0" y="349"/>
                </a:cubicBezTo>
                <a:cubicBezTo>
                  <a:pt x="0" y="320"/>
                  <a:pt x="24" y="296"/>
                  <a:pt x="53" y="296"/>
                </a:cubicBezTo>
                <a:close/>
                <a:moveTo>
                  <a:pt x="2530" y="0"/>
                </a:moveTo>
                <a:cubicBezTo>
                  <a:pt x="2558" y="0"/>
                  <a:pt x="2582" y="24"/>
                  <a:pt x="2582" y="53"/>
                </a:cubicBezTo>
                <a:cubicBezTo>
                  <a:pt x="2582" y="82"/>
                  <a:pt x="2558" y="106"/>
                  <a:pt x="2530" y="106"/>
                </a:cubicBezTo>
                <a:cubicBezTo>
                  <a:pt x="2500" y="106"/>
                  <a:pt x="2476" y="82"/>
                  <a:pt x="2476" y="53"/>
                </a:cubicBezTo>
                <a:cubicBezTo>
                  <a:pt x="2476" y="24"/>
                  <a:pt x="2500" y="0"/>
                  <a:pt x="2530" y="0"/>
                </a:cubicBezTo>
                <a:close/>
                <a:moveTo>
                  <a:pt x="2220" y="0"/>
                </a:moveTo>
                <a:cubicBezTo>
                  <a:pt x="2248" y="0"/>
                  <a:pt x="2272" y="24"/>
                  <a:pt x="2272" y="53"/>
                </a:cubicBezTo>
                <a:cubicBezTo>
                  <a:pt x="2272" y="82"/>
                  <a:pt x="2248" y="106"/>
                  <a:pt x="2220" y="106"/>
                </a:cubicBezTo>
                <a:cubicBezTo>
                  <a:pt x="2191" y="106"/>
                  <a:pt x="2167" y="82"/>
                  <a:pt x="2167" y="53"/>
                </a:cubicBezTo>
                <a:cubicBezTo>
                  <a:pt x="2167" y="24"/>
                  <a:pt x="2191" y="0"/>
                  <a:pt x="2220" y="0"/>
                </a:cubicBezTo>
                <a:close/>
                <a:moveTo>
                  <a:pt x="1910" y="0"/>
                </a:moveTo>
                <a:cubicBezTo>
                  <a:pt x="1939" y="0"/>
                  <a:pt x="1963" y="24"/>
                  <a:pt x="1963" y="53"/>
                </a:cubicBezTo>
                <a:cubicBezTo>
                  <a:pt x="1963" y="82"/>
                  <a:pt x="1939" y="106"/>
                  <a:pt x="1910" y="106"/>
                </a:cubicBezTo>
                <a:cubicBezTo>
                  <a:pt x="1881" y="106"/>
                  <a:pt x="1857" y="82"/>
                  <a:pt x="1857" y="53"/>
                </a:cubicBezTo>
                <a:cubicBezTo>
                  <a:pt x="1857" y="24"/>
                  <a:pt x="1881" y="0"/>
                  <a:pt x="1910" y="0"/>
                </a:cubicBezTo>
                <a:close/>
                <a:moveTo>
                  <a:pt x="1601" y="0"/>
                </a:moveTo>
                <a:cubicBezTo>
                  <a:pt x="1629" y="0"/>
                  <a:pt x="1653" y="24"/>
                  <a:pt x="1653" y="53"/>
                </a:cubicBezTo>
                <a:cubicBezTo>
                  <a:pt x="1653" y="82"/>
                  <a:pt x="1629" y="106"/>
                  <a:pt x="1601" y="106"/>
                </a:cubicBezTo>
                <a:cubicBezTo>
                  <a:pt x="1572" y="106"/>
                  <a:pt x="1548" y="82"/>
                  <a:pt x="1548" y="53"/>
                </a:cubicBezTo>
                <a:cubicBezTo>
                  <a:pt x="1548" y="24"/>
                  <a:pt x="1572" y="0"/>
                  <a:pt x="1601" y="0"/>
                </a:cubicBezTo>
                <a:close/>
                <a:moveTo>
                  <a:pt x="1291" y="0"/>
                </a:moveTo>
                <a:cubicBezTo>
                  <a:pt x="1320" y="0"/>
                  <a:pt x="1344" y="24"/>
                  <a:pt x="1344" y="53"/>
                </a:cubicBezTo>
                <a:cubicBezTo>
                  <a:pt x="1344" y="82"/>
                  <a:pt x="1320" y="106"/>
                  <a:pt x="1291" y="106"/>
                </a:cubicBezTo>
                <a:cubicBezTo>
                  <a:pt x="1262" y="106"/>
                  <a:pt x="1238" y="82"/>
                  <a:pt x="1238" y="53"/>
                </a:cubicBezTo>
                <a:cubicBezTo>
                  <a:pt x="1238" y="24"/>
                  <a:pt x="1262" y="0"/>
                  <a:pt x="1291" y="0"/>
                </a:cubicBezTo>
                <a:close/>
                <a:moveTo>
                  <a:pt x="982" y="0"/>
                </a:moveTo>
                <a:cubicBezTo>
                  <a:pt x="1010" y="0"/>
                  <a:pt x="1034" y="24"/>
                  <a:pt x="1034" y="53"/>
                </a:cubicBezTo>
                <a:cubicBezTo>
                  <a:pt x="1034" y="82"/>
                  <a:pt x="1010" y="106"/>
                  <a:pt x="982" y="106"/>
                </a:cubicBezTo>
                <a:cubicBezTo>
                  <a:pt x="953" y="106"/>
                  <a:pt x="929" y="82"/>
                  <a:pt x="929" y="53"/>
                </a:cubicBezTo>
                <a:cubicBezTo>
                  <a:pt x="929" y="24"/>
                  <a:pt x="953" y="0"/>
                  <a:pt x="982" y="0"/>
                </a:cubicBezTo>
                <a:close/>
                <a:moveTo>
                  <a:pt x="672" y="0"/>
                </a:moveTo>
                <a:cubicBezTo>
                  <a:pt x="701" y="0"/>
                  <a:pt x="725" y="24"/>
                  <a:pt x="725" y="53"/>
                </a:cubicBezTo>
                <a:cubicBezTo>
                  <a:pt x="725" y="82"/>
                  <a:pt x="701" y="106"/>
                  <a:pt x="672" y="106"/>
                </a:cubicBezTo>
                <a:cubicBezTo>
                  <a:pt x="643" y="106"/>
                  <a:pt x="619" y="82"/>
                  <a:pt x="619" y="53"/>
                </a:cubicBezTo>
                <a:cubicBezTo>
                  <a:pt x="619" y="24"/>
                  <a:pt x="643" y="0"/>
                  <a:pt x="672" y="0"/>
                </a:cubicBezTo>
                <a:close/>
                <a:moveTo>
                  <a:pt x="363" y="0"/>
                </a:moveTo>
                <a:cubicBezTo>
                  <a:pt x="391" y="0"/>
                  <a:pt x="415" y="24"/>
                  <a:pt x="415" y="53"/>
                </a:cubicBezTo>
                <a:cubicBezTo>
                  <a:pt x="415" y="82"/>
                  <a:pt x="391" y="106"/>
                  <a:pt x="363" y="106"/>
                </a:cubicBezTo>
                <a:cubicBezTo>
                  <a:pt x="334" y="106"/>
                  <a:pt x="310" y="82"/>
                  <a:pt x="310" y="53"/>
                </a:cubicBezTo>
                <a:cubicBezTo>
                  <a:pt x="310" y="24"/>
                  <a:pt x="334" y="0"/>
                  <a:pt x="363" y="0"/>
                </a:cubicBezTo>
                <a:close/>
                <a:moveTo>
                  <a:pt x="53" y="0"/>
                </a:moveTo>
                <a:cubicBezTo>
                  <a:pt x="82" y="0"/>
                  <a:pt x="106" y="24"/>
                  <a:pt x="106" y="53"/>
                </a:cubicBezTo>
                <a:cubicBezTo>
                  <a:pt x="106" y="82"/>
                  <a:pt x="82" y="106"/>
                  <a:pt x="53" y="106"/>
                </a:cubicBezTo>
                <a:cubicBezTo>
                  <a:pt x="24" y="106"/>
                  <a:pt x="0" y="82"/>
                  <a:pt x="0" y="53"/>
                </a:cubicBezTo>
                <a:cubicBezTo>
                  <a:pt x="0" y="24"/>
                  <a:pt x="24" y="0"/>
                  <a:pt x="53" y="0"/>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pic>
        <p:nvPicPr>
          <p:cNvPr id="13" name="图片 12" descr="logo"/>
          <p:cNvPicPr>
            <a:picLocks noChangeAspect="1"/>
          </p:cNvPicPr>
          <p:nvPr userDrawn="1"/>
        </p:nvPicPr>
        <p:blipFill>
          <a:blip r:embed="rId2"/>
          <a:srcRect l="16097" t="1961" r="17289" b="6624"/>
          <a:stretch>
            <a:fillRect/>
          </a:stretch>
        </p:blipFill>
        <p:spPr>
          <a:xfrm>
            <a:off x="502285" y="262255"/>
            <a:ext cx="591185" cy="61087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0DA1C3DD-6F74-4C5E-AC4C-B4D2F97C297A}"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C44F93CF-F2F7-40D0-BFFF-5223D143F6D8}"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DA1C3DD-6F74-4C5E-AC4C-B4D2F97C297A}"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44F93CF-F2F7-40D0-BFFF-5223D143F6D8}" type="slidenum">
              <a:rPr lang="zh-CN" altLang="en-US" smtClean="0"/>
            </a:fld>
            <a:endParaRPr lang="zh-CN" altLang="en-US"/>
          </a:p>
        </p:txBody>
      </p:sp>
      <p:sp>
        <p:nvSpPr>
          <p:cNvPr id="9" name="矩形 8"/>
          <p:cNvSpPr/>
          <p:nvPr userDrawn="1"/>
        </p:nvSpPr>
        <p:spPr>
          <a:xfrm>
            <a:off x="-3810" y="6452235"/>
            <a:ext cx="12196445" cy="403860"/>
          </a:xfrm>
          <a:prstGeom prst="rect">
            <a:avLst/>
          </a:prstGeom>
          <a:solidFill>
            <a:schemeClr val="accent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userDrawn="1"/>
        </p:nvSpPr>
        <p:spPr>
          <a:xfrm>
            <a:off x="3948113" y="6463030"/>
            <a:ext cx="4292600" cy="368300"/>
          </a:xfrm>
          <a:prstGeom prst="rect">
            <a:avLst/>
          </a:prstGeom>
          <a:noFill/>
        </p:spPr>
        <p:txBody>
          <a:bodyPr wrap="square" rtlCol="0">
            <a:spAutoFit/>
          </a:bodyPr>
          <a:p>
            <a:r>
              <a:rPr lang="en-US" altLang="zh-CN">
                <a:solidFill>
                  <a:srgbClr val="1D2A75"/>
                </a:solidFill>
              </a:rPr>
              <a:t>Web: </a:t>
            </a:r>
            <a:r>
              <a:rPr lang="zh-CN" altLang="en-US">
                <a:solidFill>
                  <a:srgbClr val="1D2A75"/>
                </a:solidFill>
              </a:rPr>
              <a:t>www.fpiconn.com / www.sz-fpi.com</a:t>
            </a:r>
            <a:endParaRPr lang="zh-CN" altLang="en-US">
              <a:solidFill>
                <a:srgbClr val="1D2A75"/>
              </a:solidFill>
            </a:endParaRPr>
          </a:p>
        </p:txBody>
      </p:sp>
      <p:cxnSp>
        <p:nvCxnSpPr>
          <p:cNvPr id="8" name="直接连接符 7"/>
          <p:cNvCxnSpPr/>
          <p:nvPr userDrawn="1"/>
        </p:nvCxnSpPr>
        <p:spPr>
          <a:xfrm>
            <a:off x="386715" y="1003300"/>
            <a:ext cx="11341735" cy="0"/>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sp>
        <p:nvSpPr>
          <p:cNvPr id="11" name="任意多边形 10"/>
          <p:cNvSpPr/>
          <p:nvPr userDrawn="1"/>
        </p:nvSpPr>
        <p:spPr>
          <a:xfrm>
            <a:off x="157480" y="6539570"/>
            <a:ext cx="1639570" cy="2549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582" h="401">
                <a:moveTo>
                  <a:pt x="2530" y="296"/>
                </a:moveTo>
                <a:cubicBezTo>
                  <a:pt x="2558" y="296"/>
                  <a:pt x="2582" y="320"/>
                  <a:pt x="2582" y="349"/>
                </a:cubicBezTo>
                <a:cubicBezTo>
                  <a:pt x="2582" y="377"/>
                  <a:pt x="2558" y="401"/>
                  <a:pt x="2530" y="401"/>
                </a:cubicBezTo>
                <a:cubicBezTo>
                  <a:pt x="2500" y="401"/>
                  <a:pt x="2476" y="377"/>
                  <a:pt x="2476" y="349"/>
                </a:cubicBezTo>
                <a:cubicBezTo>
                  <a:pt x="2476" y="320"/>
                  <a:pt x="2500" y="296"/>
                  <a:pt x="2530" y="296"/>
                </a:cubicBezTo>
                <a:close/>
                <a:moveTo>
                  <a:pt x="2220" y="296"/>
                </a:moveTo>
                <a:cubicBezTo>
                  <a:pt x="2248" y="296"/>
                  <a:pt x="2272" y="320"/>
                  <a:pt x="2272" y="349"/>
                </a:cubicBezTo>
                <a:cubicBezTo>
                  <a:pt x="2272" y="377"/>
                  <a:pt x="2248" y="401"/>
                  <a:pt x="2220" y="401"/>
                </a:cubicBezTo>
                <a:cubicBezTo>
                  <a:pt x="2191" y="401"/>
                  <a:pt x="2167" y="377"/>
                  <a:pt x="2167" y="349"/>
                </a:cubicBezTo>
                <a:cubicBezTo>
                  <a:pt x="2167" y="320"/>
                  <a:pt x="2191" y="296"/>
                  <a:pt x="2220" y="296"/>
                </a:cubicBezTo>
                <a:close/>
                <a:moveTo>
                  <a:pt x="1910" y="296"/>
                </a:moveTo>
                <a:cubicBezTo>
                  <a:pt x="1939" y="296"/>
                  <a:pt x="1963" y="320"/>
                  <a:pt x="1963" y="349"/>
                </a:cubicBezTo>
                <a:cubicBezTo>
                  <a:pt x="1963" y="377"/>
                  <a:pt x="1939" y="401"/>
                  <a:pt x="1910" y="401"/>
                </a:cubicBezTo>
                <a:cubicBezTo>
                  <a:pt x="1881" y="401"/>
                  <a:pt x="1857" y="377"/>
                  <a:pt x="1857" y="349"/>
                </a:cubicBezTo>
                <a:cubicBezTo>
                  <a:pt x="1857" y="320"/>
                  <a:pt x="1881" y="296"/>
                  <a:pt x="1910" y="296"/>
                </a:cubicBezTo>
                <a:close/>
                <a:moveTo>
                  <a:pt x="1601" y="296"/>
                </a:moveTo>
                <a:cubicBezTo>
                  <a:pt x="1629" y="296"/>
                  <a:pt x="1653" y="320"/>
                  <a:pt x="1653" y="349"/>
                </a:cubicBezTo>
                <a:cubicBezTo>
                  <a:pt x="1653" y="377"/>
                  <a:pt x="1629" y="401"/>
                  <a:pt x="1601" y="401"/>
                </a:cubicBezTo>
                <a:cubicBezTo>
                  <a:pt x="1572" y="401"/>
                  <a:pt x="1548" y="377"/>
                  <a:pt x="1548" y="349"/>
                </a:cubicBezTo>
                <a:cubicBezTo>
                  <a:pt x="1548" y="320"/>
                  <a:pt x="1572" y="296"/>
                  <a:pt x="1601" y="296"/>
                </a:cubicBezTo>
                <a:close/>
                <a:moveTo>
                  <a:pt x="1291" y="296"/>
                </a:moveTo>
                <a:cubicBezTo>
                  <a:pt x="1320" y="296"/>
                  <a:pt x="1344" y="320"/>
                  <a:pt x="1344" y="349"/>
                </a:cubicBezTo>
                <a:cubicBezTo>
                  <a:pt x="1344" y="377"/>
                  <a:pt x="1320" y="401"/>
                  <a:pt x="1291" y="401"/>
                </a:cubicBezTo>
                <a:cubicBezTo>
                  <a:pt x="1262" y="401"/>
                  <a:pt x="1238" y="377"/>
                  <a:pt x="1238" y="349"/>
                </a:cubicBezTo>
                <a:cubicBezTo>
                  <a:pt x="1238" y="320"/>
                  <a:pt x="1262" y="296"/>
                  <a:pt x="1291" y="296"/>
                </a:cubicBezTo>
                <a:close/>
                <a:moveTo>
                  <a:pt x="982" y="296"/>
                </a:moveTo>
                <a:cubicBezTo>
                  <a:pt x="1010" y="296"/>
                  <a:pt x="1034" y="320"/>
                  <a:pt x="1034" y="349"/>
                </a:cubicBezTo>
                <a:cubicBezTo>
                  <a:pt x="1034" y="377"/>
                  <a:pt x="1010" y="401"/>
                  <a:pt x="982" y="401"/>
                </a:cubicBezTo>
                <a:cubicBezTo>
                  <a:pt x="953" y="401"/>
                  <a:pt x="929" y="377"/>
                  <a:pt x="929" y="349"/>
                </a:cubicBezTo>
                <a:cubicBezTo>
                  <a:pt x="929" y="320"/>
                  <a:pt x="953" y="296"/>
                  <a:pt x="982" y="296"/>
                </a:cubicBezTo>
                <a:close/>
                <a:moveTo>
                  <a:pt x="672" y="296"/>
                </a:moveTo>
                <a:cubicBezTo>
                  <a:pt x="701" y="296"/>
                  <a:pt x="725" y="320"/>
                  <a:pt x="725" y="349"/>
                </a:cubicBezTo>
                <a:cubicBezTo>
                  <a:pt x="725" y="377"/>
                  <a:pt x="701" y="401"/>
                  <a:pt x="672" y="401"/>
                </a:cubicBezTo>
                <a:cubicBezTo>
                  <a:pt x="643" y="401"/>
                  <a:pt x="619" y="377"/>
                  <a:pt x="619" y="349"/>
                </a:cubicBezTo>
                <a:cubicBezTo>
                  <a:pt x="619" y="320"/>
                  <a:pt x="643" y="296"/>
                  <a:pt x="672" y="296"/>
                </a:cubicBezTo>
                <a:close/>
                <a:moveTo>
                  <a:pt x="363" y="296"/>
                </a:moveTo>
                <a:cubicBezTo>
                  <a:pt x="391" y="296"/>
                  <a:pt x="415" y="320"/>
                  <a:pt x="415" y="349"/>
                </a:cubicBezTo>
                <a:cubicBezTo>
                  <a:pt x="415" y="377"/>
                  <a:pt x="391" y="401"/>
                  <a:pt x="363" y="401"/>
                </a:cubicBezTo>
                <a:cubicBezTo>
                  <a:pt x="334" y="401"/>
                  <a:pt x="310" y="377"/>
                  <a:pt x="310" y="349"/>
                </a:cubicBezTo>
                <a:cubicBezTo>
                  <a:pt x="310" y="320"/>
                  <a:pt x="334" y="296"/>
                  <a:pt x="363" y="296"/>
                </a:cubicBezTo>
                <a:close/>
                <a:moveTo>
                  <a:pt x="53" y="296"/>
                </a:moveTo>
                <a:cubicBezTo>
                  <a:pt x="82" y="296"/>
                  <a:pt x="106" y="320"/>
                  <a:pt x="106" y="349"/>
                </a:cubicBezTo>
                <a:cubicBezTo>
                  <a:pt x="106" y="377"/>
                  <a:pt x="82" y="401"/>
                  <a:pt x="53" y="401"/>
                </a:cubicBezTo>
                <a:cubicBezTo>
                  <a:pt x="24" y="401"/>
                  <a:pt x="0" y="377"/>
                  <a:pt x="0" y="349"/>
                </a:cubicBezTo>
                <a:cubicBezTo>
                  <a:pt x="0" y="320"/>
                  <a:pt x="24" y="296"/>
                  <a:pt x="53" y="296"/>
                </a:cubicBezTo>
                <a:close/>
                <a:moveTo>
                  <a:pt x="2530" y="0"/>
                </a:moveTo>
                <a:cubicBezTo>
                  <a:pt x="2558" y="0"/>
                  <a:pt x="2582" y="24"/>
                  <a:pt x="2582" y="53"/>
                </a:cubicBezTo>
                <a:cubicBezTo>
                  <a:pt x="2582" y="82"/>
                  <a:pt x="2558" y="106"/>
                  <a:pt x="2530" y="106"/>
                </a:cubicBezTo>
                <a:cubicBezTo>
                  <a:pt x="2500" y="106"/>
                  <a:pt x="2476" y="82"/>
                  <a:pt x="2476" y="53"/>
                </a:cubicBezTo>
                <a:cubicBezTo>
                  <a:pt x="2476" y="24"/>
                  <a:pt x="2500" y="0"/>
                  <a:pt x="2530" y="0"/>
                </a:cubicBezTo>
                <a:close/>
                <a:moveTo>
                  <a:pt x="2220" y="0"/>
                </a:moveTo>
                <a:cubicBezTo>
                  <a:pt x="2248" y="0"/>
                  <a:pt x="2272" y="24"/>
                  <a:pt x="2272" y="53"/>
                </a:cubicBezTo>
                <a:cubicBezTo>
                  <a:pt x="2272" y="82"/>
                  <a:pt x="2248" y="106"/>
                  <a:pt x="2220" y="106"/>
                </a:cubicBezTo>
                <a:cubicBezTo>
                  <a:pt x="2191" y="106"/>
                  <a:pt x="2167" y="82"/>
                  <a:pt x="2167" y="53"/>
                </a:cubicBezTo>
                <a:cubicBezTo>
                  <a:pt x="2167" y="24"/>
                  <a:pt x="2191" y="0"/>
                  <a:pt x="2220" y="0"/>
                </a:cubicBezTo>
                <a:close/>
                <a:moveTo>
                  <a:pt x="1910" y="0"/>
                </a:moveTo>
                <a:cubicBezTo>
                  <a:pt x="1939" y="0"/>
                  <a:pt x="1963" y="24"/>
                  <a:pt x="1963" y="53"/>
                </a:cubicBezTo>
                <a:cubicBezTo>
                  <a:pt x="1963" y="82"/>
                  <a:pt x="1939" y="106"/>
                  <a:pt x="1910" y="106"/>
                </a:cubicBezTo>
                <a:cubicBezTo>
                  <a:pt x="1881" y="106"/>
                  <a:pt x="1857" y="82"/>
                  <a:pt x="1857" y="53"/>
                </a:cubicBezTo>
                <a:cubicBezTo>
                  <a:pt x="1857" y="24"/>
                  <a:pt x="1881" y="0"/>
                  <a:pt x="1910" y="0"/>
                </a:cubicBezTo>
                <a:close/>
                <a:moveTo>
                  <a:pt x="1601" y="0"/>
                </a:moveTo>
                <a:cubicBezTo>
                  <a:pt x="1629" y="0"/>
                  <a:pt x="1653" y="24"/>
                  <a:pt x="1653" y="53"/>
                </a:cubicBezTo>
                <a:cubicBezTo>
                  <a:pt x="1653" y="82"/>
                  <a:pt x="1629" y="106"/>
                  <a:pt x="1601" y="106"/>
                </a:cubicBezTo>
                <a:cubicBezTo>
                  <a:pt x="1572" y="106"/>
                  <a:pt x="1548" y="82"/>
                  <a:pt x="1548" y="53"/>
                </a:cubicBezTo>
                <a:cubicBezTo>
                  <a:pt x="1548" y="24"/>
                  <a:pt x="1572" y="0"/>
                  <a:pt x="1601" y="0"/>
                </a:cubicBezTo>
                <a:close/>
                <a:moveTo>
                  <a:pt x="1291" y="0"/>
                </a:moveTo>
                <a:cubicBezTo>
                  <a:pt x="1320" y="0"/>
                  <a:pt x="1344" y="24"/>
                  <a:pt x="1344" y="53"/>
                </a:cubicBezTo>
                <a:cubicBezTo>
                  <a:pt x="1344" y="82"/>
                  <a:pt x="1320" y="106"/>
                  <a:pt x="1291" y="106"/>
                </a:cubicBezTo>
                <a:cubicBezTo>
                  <a:pt x="1262" y="106"/>
                  <a:pt x="1238" y="82"/>
                  <a:pt x="1238" y="53"/>
                </a:cubicBezTo>
                <a:cubicBezTo>
                  <a:pt x="1238" y="24"/>
                  <a:pt x="1262" y="0"/>
                  <a:pt x="1291" y="0"/>
                </a:cubicBezTo>
                <a:close/>
                <a:moveTo>
                  <a:pt x="982" y="0"/>
                </a:moveTo>
                <a:cubicBezTo>
                  <a:pt x="1010" y="0"/>
                  <a:pt x="1034" y="24"/>
                  <a:pt x="1034" y="53"/>
                </a:cubicBezTo>
                <a:cubicBezTo>
                  <a:pt x="1034" y="82"/>
                  <a:pt x="1010" y="106"/>
                  <a:pt x="982" y="106"/>
                </a:cubicBezTo>
                <a:cubicBezTo>
                  <a:pt x="953" y="106"/>
                  <a:pt x="929" y="82"/>
                  <a:pt x="929" y="53"/>
                </a:cubicBezTo>
                <a:cubicBezTo>
                  <a:pt x="929" y="24"/>
                  <a:pt x="953" y="0"/>
                  <a:pt x="982" y="0"/>
                </a:cubicBezTo>
                <a:close/>
                <a:moveTo>
                  <a:pt x="672" y="0"/>
                </a:moveTo>
                <a:cubicBezTo>
                  <a:pt x="701" y="0"/>
                  <a:pt x="725" y="24"/>
                  <a:pt x="725" y="53"/>
                </a:cubicBezTo>
                <a:cubicBezTo>
                  <a:pt x="725" y="82"/>
                  <a:pt x="701" y="106"/>
                  <a:pt x="672" y="106"/>
                </a:cubicBezTo>
                <a:cubicBezTo>
                  <a:pt x="643" y="106"/>
                  <a:pt x="619" y="82"/>
                  <a:pt x="619" y="53"/>
                </a:cubicBezTo>
                <a:cubicBezTo>
                  <a:pt x="619" y="24"/>
                  <a:pt x="643" y="0"/>
                  <a:pt x="672" y="0"/>
                </a:cubicBezTo>
                <a:close/>
                <a:moveTo>
                  <a:pt x="363" y="0"/>
                </a:moveTo>
                <a:cubicBezTo>
                  <a:pt x="391" y="0"/>
                  <a:pt x="415" y="24"/>
                  <a:pt x="415" y="53"/>
                </a:cubicBezTo>
                <a:cubicBezTo>
                  <a:pt x="415" y="82"/>
                  <a:pt x="391" y="106"/>
                  <a:pt x="363" y="106"/>
                </a:cubicBezTo>
                <a:cubicBezTo>
                  <a:pt x="334" y="106"/>
                  <a:pt x="310" y="82"/>
                  <a:pt x="310" y="53"/>
                </a:cubicBezTo>
                <a:cubicBezTo>
                  <a:pt x="310" y="24"/>
                  <a:pt x="334" y="0"/>
                  <a:pt x="363" y="0"/>
                </a:cubicBezTo>
                <a:close/>
                <a:moveTo>
                  <a:pt x="53" y="0"/>
                </a:moveTo>
                <a:cubicBezTo>
                  <a:pt x="82" y="0"/>
                  <a:pt x="106" y="24"/>
                  <a:pt x="106" y="53"/>
                </a:cubicBezTo>
                <a:cubicBezTo>
                  <a:pt x="106" y="82"/>
                  <a:pt x="82" y="106"/>
                  <a:pt x="53" y="106"/>
                </a:cubicBezTo>
                <a:cubicBezTo>
                  <a:pt x="24" y="106"/>
                  <a:pt x="0" y="82"/>
                  <a:pt x="0" y="53"/>
                </a:cubicBezTo>
                <a:cubicBezTo>
                  <a:pt x="0" y="24"/>
                  <a:pt x="24" y="0"/>
                  <a:pt x="53" y="0"/>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2" name="任意多边形 11"/>
          <p:cNvSpPr/>
          <p:nvPr userDrawn="1"/>
        </p:nvSpPr>
        <p:spPr>
          <a:xfrm>
            <a:off x="10088880" y="341630"/>
            <a:ext cx="1639570" cy="44259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903" h="783">
                <a:moveTo>
                  <a:pt x="0" y="60"/>
                </a:moveTo>
                <a:cubicBezTo>
                  <a:pt x="0" y="27"/>
                  <a:pt x="27" y="0"/>
                  <a:pt x="60" y="0"/>
                </a:cubicBezTo>
                <a:cubicBezTo>
                  <a:pt x="92" y="0"/>
                  <a:pt x="119" y="27"/>
                  <a:pt x="119" y="60"/>
                </a:cubicBezTo>
                <a:cubicBezTo>
                  <a:pt x="119" y="92"/>
                  <a:pt x="92" y="119"/>
                  <a:pt x="60" y="119"/>
                </a:cubicBezTo>
                <a:cubicBezTo>
                  <a:pt x="27" y="119"/>
                  <a:pt x="0" y="92"/>
                  <a:pt x="0" y="60"/>
                </a:cubicBezTo>
                <a:close/>
                <a:moveTo>
                  <a:pt x="348" y="60"/>
                </a:moveTo>
                <a:cubicBezTo>
                  <a:pt x="348" y="27"/>
                  <a:pt x="375" y="0"/>
                  <a:pt x="408" y="0"/>
                </a:cubicBezTo>
                <a:cubicBezTo>
                  <a:pt x="440" y="0"/>
                  <a:pt x="467" y="27"/>
                  <a:pt x="467" y="60"/>
                </a:cubicBezTo>
                <a:cubicBezTo>
                  <a:pt x="467" y="92"/>
                  <a:pt x="440" y="119"/>
                  <a:pt x="408" y="119"/>
                </a:cubicBezTo>
                <a:cubicBezTo>
                  <a:pt x="375" y="119"/>
                  <a:pt x="348" y="92"/>
                  <a:pt x="348" y="60"/>
                </a:cubicBezTo>
                <a:close/>
                <a:moveTo>
                  <a:pt x="696" y="60"/>
                </a:moveTo>
                <a:cubicBezTo>
                  <a:pt x="696" y="27"/>
                  <a:pt x="723" y="0"/>
                  <a:pt x="756" y="0"/>
                </a:cubicBezTo>
                <a:cubicBezTo>
                  <a:pt x="788" y="0"/>
                  <a:pt x="815" y="27"/>
                  <a:pt x="815" y="60"/>
                </a:cubicBezTo>
                <a:cubicBezTo>
                  <a:pt x="815" y="92"/>
                  <a:pt x="788" y="119"/>
                  <a:pt x="756" y="119"/>
                </a:cubicBezTo>
                <a:cubicBezTo>
                  <a:pt x="723" y="119"/>
                  <a:pt x="696" y="92"/>
                  <a:pt x="696" y="60"/>
                </a:cubicBezTo>
                <a:close/>
                <a:moveTo>
                  <a:pt x="1044" y="60"/>
                </a:moveTo>
                <a:cubicBezTo>
                  <a:pt x="1044" y="27"/>
                  <a:pt x="1071" y="0"/>
                  <a:pt x="1104" y="0"/>
                </a:cubicBezTo>
                <a:cubicBezTo>
                  <a:pt x="1136" y="0"/>
                  <a:pt x="1163" y="27"/>
                  <a:pt x="1163" y="60"/>
                </a:cubicBezTo>
                <a:cubicBezTo>
                  <a:pt x="1163" y="92"/>
                  <a:pt x="1136" y="119"/>
                  <a:pt x="1104" y="119"/>
                </a:cubicBezTo>
                <a:cubicBezTo>
                  <a:pt x="1071" y="119"/>
                  <a:pt x="1044" y="92"/>
                  <a:pt x="1044" y="60"/>
                </a:cubicBezTo>
                <a:close/>
                <a:moveTo>
                  <a:pt x="1392" y="60"/>
                </a:moveTo>
                <a:cubicBezTo>
                  <a:pt x="1392" y="27"/>
                  <a:pt x="1419" y="0"/>
                  <a:pt x="1452" y="0"/>
                </a:cubicBezTo>
                <a:cubicBezTo>
                  <a:pt x="1484" y="0"/>
                  <a:pt x="1511" y="27"/>
                  <a:pt x="1511" y="60"/>
                </a:cubicBezTo>
                <a:cubicBezTo>
                  <a:pt x="1511" y="92"/>
                  <a:pt x="1484" y="119"/>
                  <a:pt x="1452" y="119"/>
                </a:cubicBezTo>
                <a:cubicBezTo>
                  <a:pt x="1419" y="119"/>
                  <a:pt x="1392" y="92"/>
                  <a:pt x="1392" y="60"/>
                </a:cubicBezTo>
                <a:close/>
                <a:moveTo>
                  <a:pt x="1740" y="60"/>
                </a:moveTo>
                <a:cubicBezTo>
                  <a:pt x="1740" y="27"/>
                  <a:pt x="1767" y="0"/>
                  <a:pt x="1800" y="0"/>
                </a:cubicBezTo>
                <a:cubicBezTo>
                  <a:pt x="1832" y="0"/>
                  <a:pt x="1859" y="27"/>
                  <a:pt x="1859" y="60"/>
                </a:cubicBezTo>
                <a:cubicBezTo>
                  <a:pt x="1859" y="92"/>
                  <a:pt x="1832" y="119"/>
                  <a:pt x="1800" y="119"/>
                </a:cubicBezTo>
                <a:cubicBezTo>
                  <a:pt x="1767" y="119"/>
                  <a:pt x="1740" y="92"/>
                  <a:pt x="1740" y="60"/>
                </a:cubicBezTo>
                <a:close/>
                <a:moveTo>
                  <a:pt x="2088" y="60"/>
                </a:moveTo>
                <a:cubicBezTo>
                  <a:pt x="2088" y="27"/>
                  <a:pt x="2115" y="0"/>
                  <a:pt x="2148" y="0"/>
                </a:cubicBezTo>
                <a:cubicBezTo>
                  <a:pt x="2180" y="0"/>
                  <a:pt x="2207" y="27"/>
                  <a:pt x="2207" y="60"/>
                </a:cubicBezTo>
                <a:cubicBezTo>
                  <a:pt x="2207" y="92"/>
                  <a:pt x="2180" y="119"/>
                  <a:pt x="2148" y="119"/>
                </a:cubicBezTo>
                <a:cubicBezTo>
                  <a:pt x="2115" y="119"/>
                  <a:pt x="2088" y="92"/>
                  <a:pt x="2088" y="60"/>
                </a:cubicBezTo>
                <a:close/>
                <a:moveTo>
                  <a:pt x="2436" y="60"/>
                </a:moveTo>
                <a:cubicBezTo>
                  <a:pt x="2436" y="27"/>
                  <a:pt x="2463" y="0"/>
                  <a:pt x="2496" y="0"/>
                </a:cubicBezTo>
                <a:cubicBezTo>
                  <a:pt x="2528" y="0"/>
                  <a:pt x="2555" y="27"/>
                  <a:pt x="2555" y="60"/>
                </a:cubicBezTo>
                <a:cubicBezTo>
                  <a:pt x="2555" y="92"/>
                  <a:pt x="2528" y="119"/>
                  <a:pt x="2496" y="119"/>
                </a:cubicBezTo>
                <a:cubicBezTo>
                  <a:pt x="2463" y="119"/>
                  <a:pt x="2436" y="92"/>
                  <a:pt x="2436" y="60"/>
                </a:cubicBezTo>
                <a:close/>
                <a:moveTo>
                  <a:pt x="2784" y="60"/>
                </a:moveTo>
                <a:cubicBezTo>
                  <a:pt x="2784" y="27"/>
                  <a:pt x="2811" y="0"/>
                  <a:pt x="2844" y="0"/>
                </a:cubicBezTo>
                <a:cubicBezTo>
                  <a:pt x="2876" y="0"/>
                  <a:pt x="2903" y="27"/>
                  <a:pt x="2903" y="60"/>
                </a:cubicBezTo>
                <a:cubicBezTo>
                  <a:pt x="2903" y="92"/>
                  <a:pt x="2876" y="119"/>
                  <a:pt x="2844" y="119"/>
                </a:cubicBezTo>
                <a:cubicBezTo>
                  <a:pt x="2811" y="119"/>
                  <a:pt x="2784" y="92"/>
                  <a:pt x="2784" y="60"/>
                </a:cubicBezTo>
                <a:close/>
                <a:moveTo>
                  <a:pt x="0" y="392"/>
                </a:moveTo>
                <a:cubicBezTo>
                  <a:pt x="0" y="359"/>
                  <a:pt x="27" y="332"/>
                  <a:pt x="60" y="332"/>
                </a:cubicBezTo>
                <a:cubicBezTo>
                  <a:pt x="92" y="332"/>
                  <a:pt x="119" y="359"/>
                  <a:pt x="119" y="392"/>
                </a:cubicBezTo>
                <a:cubicBezTo>
                  <a:pt x="119" y="424"/>
                  <a:pt x="92" y="451"/>
                  <a:pt x="60" y="451"/>
                </a:cubicBezTo>
                <a:cubicBezTo>
                  <a:pt x="27" y="451"/>
                  <a:pt x="0" y="424"/>
                  <a:pt x="0" y="392"/>
                </a:cubicBezTo>
                <a:close/>
                <a:moveTo>
                  <a:pt x="348" y="392"/>
                </a:moveTo>
                <a:cubicBezTo>
                  <a:pt x="348" y="359"/>
                  <a:pt x="375" y="332"/>
                  <a:pt x="408" y="332"/>
                </a:cubicBezTo>
                <a:cubicBezTo>
                  <a:pt x="440" y="332"/>
                  <a:pt x="467" y="359"/>
                  <a:pt x="467" y="392"/>
                </a:cubicBezTo>
                <a:cubicBezTo>
                  <a:pt x="467" y="424"/>
                  <a:pt x="440" y="451"/>
                  <a:pt x="408" y="451"/>
                </a:cubicBezTo>
                <a:cubicBezTo>
                  <a:pt x="375" y="451"/>
                  <a:pt x="348" y="424"/>
                  <a:pt x="348" y="392"/>
                </a:cubicBezTo>
                <a:close/>
                <a:moveTo>
                  <a:pt x="696" y="392"/>
                </a:moveTo>
                <a:cubicBezTo>
                  <a:pt x="696" y="359"/>
                  <a:pt x="723" y="332"/>
                  <a:pt x="756" y="332"/>
                </a:cubicBezTo>
                <a:cubicBezTo>
                  <a:pt x="788" y="332"/>
                  <a:pt x="815" y="359"/>
                  <a:pt x="815" y="392"/>
                </a:cubicBezTo>
                <a:cubicBezTo>
                  <a:pt x="815" y="424"/>
                  <a:pt x="788" y="451"/>
                  <a:pt x="756" y="451"/>
                </a:cubicBezTo>
                <a:cubicBezTo>
                  <a:pt x="723" y="451"/>
                  <a:pt x="696" y="424"/>
                  <a:pt x="696" y="392"/>
                </a:cubicBezTo>
                <a:close/>
                <a:moveTo>
                  <a:pt x="1044" y="392"/>
                </a:moveTo>
                <a:cubicBezTo>
                  <a:pt x="1044" y="359"/>
                  <a:pt x="1071" y="332"/>
                  <a:pt x="1104" y="332"/>
                </a:cubicBezTo>
                <a:cubicBezTo>
                  <a:pt x="1136" y="332"/>
                  <a:pt x="1163" y="359"/>
                  <a:pt x="1163" y="392"/>
                </a:cubicBezTo>
                <a:cubicBezTo>
                  <a:pt x="1163" y="424"/>
                  <a:pt x="1136" y="451"/>
                  <a:pt x="1104" y="451"/>
                </a:cubicBezTo>
                <a:cubicBezTo>
                  <a:pt x="1071" y="451"/>
                  <a:pt x="1044" y="424"/>
                  <a:pt x="1044" y="392"/>
                </a:cubicBezTo>
                <a:close/>
                <a:moveTo>
                  <a:pt x="1392" y="392"/>
                </a:moveTo>
                <a:cubicBezTo>
                  <a:pt x="1392" y="359"/>
                  <a:pt x="1419" y="332"/>
                  <a:pt x="1452" y="332"/>
                </a:cubicBezTo>
                <a:cubicBezTo>
                  <a:pt x="1484" y="332"/>
                  <a:pt x="1511" y="359"/>
                  <a:pt x="1511" y="392"/>
                </a:cubicBezTo>
                <a:cubicBezTo>
                  <a:pt x="1511" y="424"/>
                  <a:pt x="1484" y="451"/>
                  <a:pt x="1452" y="451"/>
                </a:cubicBezTo>
                <a:cubicBezTo>
                  <a:pt x="1419" y="451"/>
                  <a:pt x="1392" y="424"/>
                  <a:pt x="1392" y="392"/>
                </a:cubicBezTo>
                <a:close/>
                <a:moveTo>
                  <a:pt x="1740" y="392"/>
                </a:moveTo>
                <a:cubicBezTo>
                  <a:pt x="1740" y="359"/>
                  <a:pt x="1767" y="332"/>
                  <a:pt x="1800" y="332"/>
                </a:cubicBezTo>
                <a:cubicBezTo>
                  <a:pt x="1832" y="332"/>
                  <a:pt x="1859" y="359"/>
                  <a:pt x="1859" y="392"/>
                </a:cubicBezTo>
                <a:cubicBezTo>
                  <a:pt x="1859" y="424"/>
                  <a:pt x="1832" y="451"/>
                  <a:pt x="1800" y="451"/>
                </a:cubicBezTo>
                <a:cubicBezTo>
                  <a:pt x="1767" y="451"/>
                  <a:pt x="1740" y="424"/>
                  <a:pt x="1740" y="392"/>
                </a:cubicBezTo>
                <a:close/>
                <a:moveTo>
                  <a:pt x="2088" y="392"/>
                </a:moveTo>
                <a:cubicBezTo>
                  <a:pt x="2088" y="359"/>
                  <a:pt x="2115" y="332"/>
                  <a:pt x="2148" y="332"/>
                </a:cubicBezTo>
                <a:cubicBezTo>
                  <a:pt x="2180" y="332"/>
                  <a:pt x="2207" y="359"/>
                  <a:pt x="2207" y="392"/>
                </a:cubicBezTo>
                <a:cubicBezTo>
                  <a:pt x="2207" y="424"/>
                  <a:pt x="2180" y="451"/>
                  <a:pt x="2148" y="451"/>
                </a:cubicBezTo>
                <a:cubicBezTo>
                  <a:pt x="2115" y="451"/>
                  <a:pt x="2088" y="424"/>
                  <a:pt x="2088" y="392"/>
                </a:cubicBezTo>
                <a:close/>
                <a:moveTo>
                  <a:pt x="2436" y="392"/>
                </a:moveTo>
                <a:cubicBezTo>
                  <a:pt x="2436" y="359"/>
                  <a:pt x="2463" y="332"/>
                  <a:pt x="2496" y="332"/>
                </a:cubicBezTo>
                <a:cubicBezTo>
                  <a:pt x="2528" y="332"/>
                  <a:pt x="2555" y="359"/>
                  <a:pt x="2555" y="392"/>
                </a:cubicBezTo>
                <a:cubicBezTo>
                  <a:pt x="2555" y="424"/>
                  <a:pt x="2528" y="451"/>
                  <a:pt x="2496" y="451"/>
                </a:cubicBezTo>
                <a:cubicBezTo>
                  <a:pt x="2463" y="451"/>
                  <a:pt x="2436" y="424"/>
                  <a:pt x="2436" y="392"/>
                </a:cubicBezTo>
                <a:close/>
                <a:moveTo>
                  <a:pt x="2784" y="392"/>
                </a:moveTo>
                <a:cubicBezTo>
                  <a:pt x="2784" y="359"/>
                  <a:pt x="2811" y="332"/>
                  <a:pt x="2844" y="332"/>
                </a:cubicBezTo>
                <a:cubicBezTo>
                  <a:pt x="2876" y="332"/>
                  <a:pt x="2903" y="359"/>
                  <a:pt x="2903" y="392"/>
                </a:cubicBezTo>
                <a:cubicBezTo>
                  <a:pt x="2903" y="424"/>
                  <a:pt x="2876" y="451"/>
                  <a:pt x="2844" y="451"/>
                </a:cubicBezTo>
                <a:cubicBezTo>
                  <a:pt x="2811" y="451"/>
                  <a:pt x="2784" y="424"/>
                  <a:pt x="2784" y="392"/>
                </a:cubicBezTo>
                <a:close/>
                <a:moveTo>
                  <a:pt x="0" y="724"/>
                </a:moveTo>
                <a:cubicBezTo>
                  <a:pt x="0" y="691"/>
                  <a:pt x="27" y="664"/>
                  <a:pt x="60" y="664"/>
                </a:cubicBezTo>
                <a:cubicBezTo>
                  <a:pt x="92" y="664"/>
                  <a:pt x="119" y="691"/>
                  <a:pt x="119" y="724"/>
                </a:cubicBezTo>
                <a:cubicBezTo>
                  <a:pt x="119" y="756"/>
                  <a:pt x="92" y="783"/>
                  <a:pt x="60" y="783"/>
                </a:cubicBezTo>
                <a:cubicBezTo>
                  <a:pt x="27" y="783"/>
                  <a:pt x="0" y="756"/>
                  <a:pt x="0" y="724"/>
                </a:cubicBezTo>
                <a:close/>
                <a:moveTo>
                  <a:pt x="348" y="724"/>
                </a:moveTo>
                <a:cubicBezTo>
                  <a:pt x="348" y="691"/>
                  <a:pt x="375" y="664"/>
                  <a:pt x="408" y="664"/>
                </a:cubicBezTo>
                <a:cubicBezTo>
                  <a:pt x="440" y="664"/>
                  <a:pt x="467" y="691"/>
                  <a:pt x="467" y="724"/>
                </a:cubicBezTo>
                <a:cubicBezTo>
                  <a:pt x="467" y="756"/>
                  <a:pt x="440" y="783"/>
                  <a:pt x="408" y="783"/>
                </a:cubicBezTo>
                <a:cubicBezTo>
                  <a:pt x="375" y="783"/>
                  <a:pt x="348" y="756"/>
                  <a:pt x="348" y="724"/>
                </a:cubicBezTo>
                <a:close/>
                <a:moveTo>
                  <a:pt x="696" y="724"/>
                </a:moveTo>
                <a:cubicBezTo>
                  <a:pt x="696" y="691"/>
                  <a:pt x="723" y="664"/>
                  <a:pt x="756" y="664"/>
                </a:cubicBezTo>
                <a:cubicBezTo>
                  <a:pt x="788" y="664"/>
                  <a:pt x="815" y="691"/>
                  <a:pt x="815" y="724"/>
                </a:cubicBezTo>
                <a:cubicBezTo>
                  <a:pt x="815" y="756"/>
                  <a:pt x="788" y="783"/>
                  <a:pt x="756" y="783"/>
                </a:cubicBezTo>
                <a:cubicBezTo>
                  <a:pt x="723" y="783"/>
                  <a:pt x="696" y="756"/>
                  <a:pt x="696" y="724"/>
                </a:cubicBezTo>
                <a:close/>
                <a:moveTo>
                  <a:pt x="1044" y="724"/>
                </a:moveTo>
                <a:cubicBezTo>
                  <a:pt x="1044" y="691"/>
                  <a:pt x="1071" y="664"/>
                  <a:pt x="1104" y="664"/>
                </a:cubicBezTo>
                <a:cubicBezTo>
                  <a:pt x="1136" y="664"/>
                  <a:pt x="1163" y="691"/>
                  <a:pt x="1163" y="724"/>
                </a:cubicBezTo>
                <a:cubicBezTo>
                  <a:pt x="1163" y="756"/>
                  <a:pt x="1136" y="783"/>
                  <a:pt x="1104" y="783"/>
                </a:cubicBezTo>
                <a:cubicBezTo>
                  <a:pt x="1071" y="783"/>
                  <a:pt x="1044" y="756"/>
                  <a:pt x="1044" y="724"/>
                </a:cubicBezTo>
                <a:close/>
                <a:moveTo>
                  <a:pt x="1392" y="724"/>
                </a:moveTo>
                <a:cubicBezTo>
                  <a:pt x="1392" y="691"/>
                  <a:pt x="1419" y="664"/>
                  <a:pt x="1452" y="664"/>
                </a:cubicBezTo>
                <a:cubicBezTo>
                  <a:pt x="1484" y="664"/>
                  <a:pt x="1511" y="691"/>
                  <a:pt x="1511" y="724"/>
                </a:cubicBezTo>
                <a:cubicBezTo>
                  <a:pt x="1511" y="756"/>
                  <a:pt x="1484" y="783"/>
                  <a:pt x="1452" y="783"/>
                </a:cubicBezTo>
                <a:cubicBezTo>
                  <a:pt x="1419" y="783"/>
                  <a:pt x="1392" y="756"/>
                  <a:pt x="1392" y="724"/>
                </a:cubicBezTo>
                <a:close/>
                <a:moveTo>
                  <a:pt x="1740" y="724"/>
                </a:moveTo>
                <a:cubicBezTo>
                  <a:pt x="1740" y="691"/>
                  <a:pt x="1767" y="664"/>
                  <a:pt x="1800" y="664"/>
                </a:cubicBezTo>
                <a:cubicBezTo>
                  <a:pt x="1832" y="664"/>
                  <a:pt x="1859" y="691"/>
                  <a:pt x="1859" y="724"/>
                </a:cubicBezTo>
                <a:cubicBezTo>
                  <a:pt x="1859" y="756"/>
                  <a:pt x="1832" y="783"/>
                  <a:pt x="1800" y="783"/>
                </a:cubicBezTo>
                <a:cubicBezTo>
                  <a:pt x="1767" y="783"/>
                  <a:pt x="1740" y="756"/>
                  <a:pt x="1740" y="724"/>
                </a:cubicBezTo>
                <a:close/>
                <a:moveTo>
                  <a:pt x="2088" y="724"/>
                </a:moveTo>
                <a:cubicBezTo>
                  <a:pt x="2088" y="691"/>
                  <a:pt x="2115" y="664"/>
                  <a:pt x="2148" y="664"/>
                </a:cubicBezTo>
                <a:cubicBezTo>
                  <a:pt x="2180" y="664"/>
                  <a:pt x="2207" y="691"/>
                  <a:pt x="2207" y="724"/>
                </a:cubicBezTo>
                <a:cubicBezTo>
                  <a:pt x="2207" y="756"/>
                  <a:pt x="2180" y="783"/>
                  <a:pt x="2148" y="783"/>
                </a:cubicBezTo>
                <a:cubicBezTo>
                  <a:pt x="2115" y="783"/>
                  <a:pt x="2088" y="756"/>
                  <a:pt x="2088" y="724"/>
                </a:cubicBezTo>
                <a:close/>
                <a:moveTo>
                  <a:pt x="2436" y="724"/>
                </a:moveTo>
                <a:cubicBezTo>
                  <a:pt x="2436" y="691"/>
                  <a:pt x="2463" y="664"/>
                  <a:pt x="2496" y="664"/>
                </a:cubicBezTo>
                <a:cubicBezTo>
                  <a:pt x="2528" y="664"/>
                  <a:pt x="2555" y="691"/>
                  <a:pt x="2555" y="724"/>
                </a:cubicBezTo>
                <a:cubicBezTo>
                  <a:pt x="2555" y="756"/>
                  <a:pt x="2528" y="783"/>
                  <a:pt x="2496" y="783"/>
                </a:cubicBezTo>
                <a:cubicBezTo>
                  <a:pt x="2463" y="783"/>
                  <a:pt x="2436" y="756"/>
                  <a:pt x="2436" y="724"/>
                </a:cubicBezTo>
                <a:close/>
                <a:moveTo>
                  <a:pt x="2784" y="724"/>
                </a:moveTo>
                <a:cubicBezTo>
                  <a:pt x="2784" y="691"/>
                  <a:pt x="2811" y="664"/>
                  <a:pt x="2844" y="664"/>
                </a:cubicBezTo>
                <a:cubicBezTo>
                  <a:pt x="2876" y="664"/>
                  <a:pt x="2903" y="691"/>
                  <a:pt x="2903" y="724"/>
                </a:cubicBezTo>
                <a:cubicBezTo>
                  <a:pt x="2903" y="756"/>
                  <a:pt x="2876" y="783"/>
                  <a:pt x="2844" y="783"/>
                </a:cubicBezTo>
                <a:cubicBezTo>
                  <a:pt x="2811" y="783"/>
                  <a:pt x="2784" y="756"/>
                  <a:pt x="2784" y="724"/>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3" name="任意多边形 12"/>
          <p:cNvSpPr/>
          <p:nvPr userDrawn="1"/>
        </p:nvSpPr>
        <p:spPr>
          <a:xfrm>
            <a:off x="10413365" y="6539570"/>
            <a:ext cx="1639570" cy="2549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582" h="401">
                <a:moveTo>
                  <a:pt x="2530" y="296"/>
                </a:moveTo>
                <a:cubicBezTo>
                  <a:pt x="2558" y="296"/>
                  <a:pt x="2582" y="320"/>
                  <a:pt x="2582" y="349"/>
                </a:cubicBezTo>
                <a:cubicBezTo>
                  <a:pt x="2582" y="377"/>
                  <a:pt x="2558" y="401"/>
                  <a:pt x="2530" y="401"/>
                </a:cubicBezTo>
                <a:cubicBezTo>
                  <a:pt x="2500" y="401"/>
                  <a:pt x="2476" y="377"/>
                  <a:pt x="2476" y="349"/>
                </a:cubicBezTo>
                <a:cubicBezTo>
                  <a:pt x="2476" y="320"/>
                  <a:pt x="2500" y="296"/>
                  <a:pt x="2530" y="296"/>
                </a:cubicBezTo>
                <a:close/>
                <a:moveTo>
                  <a:pt x="2220" y="296"/>
                </a:moveTo>
                <a:cubicBezTo>
                  <a:pt x="2248" y="296"/>
                  <a:pt x="2272" y="320"/>
                  <a:pt x="2272" y="349"/>
                </a:cubicBezTo>
                <a:cubicBezTo>
                  <a:pt x="2272" y="377"/>
                  <a:pt x="2248" y="401"/>
                  <a:pt x="2220" y="401"/>
                </a:cubicBezTo>
                <a:cubicBezTo>
                  <a:pt x="2191" y="401"/>
                  <a:pt x="2167" y="377"/>
                  <a:pt x="2167" y="349"/>
                </a:cubicBezTo>
                <a:cubicBezTo>
                  <a:pt x="2167" y="320"/>
                  <a:pt x="2191" y="296"/>
                  <a:pt x="2220" y="296"/>
                </a:cubicBezTo>
                <a:close/>
                <a:moveTo>
                  <a:pt x="1910" y="296"/>
                </a:moveTo>
                <a:cubicBezTo>
                  <a:pt x="1939" y="296"/>
                  <a:pt x="1963" y="320"/>
                  <a:pt x="1963" y="349"/>
                </a:cubicBezTo>
                <a:cubicBezTo>
                  <a:pt x="1963" y="377"/>
                  <a:pt x="1939" y="401"/>
                  <a:pt x="1910" y="401"/>
                </a:cubicBezTo>
                <a:cubicBezTo>
                  <a:pt x="1881" y="401"/>
                  <a:pt x="1857" y="377"/>
                  <a:pt x="1857" y="349"/>
                </a:cubicBezTo>
                <a:cubicBezTo>
                  <a:pt x="1857" y="320"/>
                  <a:pt x="1881" y="296"/>
                  <a:pt x="1910" y="296"/>
                </a:cubicBezTo>
                <a:close/>
                <a:moveTo>
                  <a:pt x="1601" y="296"/>
                </a:moveTo>
                <a:cubicBezTo>
                  <a:pt x="1629" y="296"/>
                  <a:pt x="1653" y="320"/>
                  <a:pt x="1653" y="349"/>
                </a:cubicBezTo>
                <a:cubicBezTo>
                  <a:pt x="1653" y="377"/>
                  <a:pt x="1629" y="401"/>
                  <a:pt x="1601" y="401"/>
                </a:cubicBezTo>
                <a:cubicBezTo>
                  <a:pt x="1572" y="401"/>
                  <a:pt x="1548" y="377"/>
                  <a:pt x="1548" y="349"/>
                </a:cubicBezTo>
                <a:cubicBezTo>
                  <a:pt x="1548" y="320"/>
                  <a:pt x="1572" y="296"/>
                  <a:pt x="1601" y="296"/>
                </a:cubicBezTo>
                <a:close/>
                <a:moveTo>
                  <a:pt x="1291" y="296"/>
                </a:moveTo>
                <a:cubicBezTo>
                  <a:pt x="1320" y="296"/>
                  <a:pt x="1344" y="320"/>
                  <a:pt x="1344" y="349"/>
                </a:cubicBezTo>
                <a:cubicBezTo>
                  <a:pt x="1344" y="377"/>
                  <a:pt x="1320" y="401"/>
                  <a:pt x="1291" y="401"/>
                </a:cubicBezTo>
                <a:cubicBezTo>
                  <a:pt x="1262" y="401"/>
                  <a:pt x="1238" y="377"/>
                  <a:pt x="1238" y="349"/>
                </a:cubicBezTo>
                <a:cubicBezTo>
                  <a:pt x="1238" y="320"/>
                  <a:pt x="1262" y="296"/>
                  <a:pt x="1291" y="296"/>
                </a:cubicBezTo>
                <a:close/>
                <a:moveTo>
                  <a:pt x="982" y="296"/>
                </a:moveTo>
                <a:cubicBezTo>
                  <a:pt x="1010" y="296"/>
                  <a:pt x="1034" y="320"/>
                  <a:pt x="1034" y="349"/>
                </a:cubicBezTo>
                <a:cubicBezTo>
                  <a:pt x="1034" y="377"/>
                  <a:pt x="1010" y="401"/>
                  <a:pt x="982" y="401"/>
                </a:cubicBezTo>
                <a:cubicBezTo>
                  <a:pt x="953" y="401"/>
                  <a:pt x="929" y="377"/>
                  <a:pt x="929" y="349"/>
                </a:cubicBezTo>
                <a:cubicBezTo>
                  <a:pt x="929" y="320"/>
                  <a:pt x="953" y="296"/>
                  <a:pt x="982" y="296"/>
                </a:cubicBezTo>
                <a:close/>
                <a:moveTo>
                  <a:pt x="672" y="296"/>
                </a:moveTo>
                <a:cubicBezTo>
                  <a:pt x="701" y="296"/>
                  <a:pt x="725" y="320"/>
                  <a:pt x="725" y="349"/>
                </a:cubicBezTo>
                <a:cubicBezTo>
                  <a:pt x="725" y="377"/>
                  <a:pt x="701" y="401"/>
                  <a:pt x="672" y="401"/>
                </a:cubicBezTo>
                <a:cubicBezTo>
                  <a:pt x="643" y="401"/>
                  <a:pt x="619" y="377"/>
                  <a:pt x="619" y="349"/>
                </a:cubicBezTo>
                <a:cubicBezTo>
                  <a:pt x="619" y="320"/>
                  <a:pt x="643" y="296"/>
                  <a:pt x="672" y="296"/>
                </a:cubicBezTo>
                <a:close/>
                <a:moveTo>
                  <a:pt x="363" y="296"/>
                </a:moveTo>
                <a:cubicBezTo>
                  <a:pt x="391" y="296"/>
                  <a:pt x="415" y="320"/>
                  <a:pt x="415" y="349"/>
                </a:cubicBezTo>
                <a:cubicBezTo>
                  <a:pt x="415" y="377"/>
                  <a:pt x="391" y="401"/>
                  <a:pt x="363" y="401"/>
                </a:cubicBezTo>
                <a:cubicBezTo>
                  <a:pt x="334" y="401"/>
                  <a:pt x="310" y="377"/>
                  <a:pt x="310" y="349"/>
                </a:cubicBezTo>
                <a:cubicBezTo>
                  <a:pt x="310" y="320"/>
                  <a:pt x="334" y="296"/>
                  <a:pt x="363" y="296"/>
                </a:cubicBezTo>
                <a:close/>
                <a:moveTo>
                  <a:pt x="53" y="296"/>
                </a:moveTo>
                <a:cubicBezTo>
                  <a:pt x="82" y="296"/>
                  <a:pt x="106" y="320"/>
                  <a:pt x="106" y="349"/>
                </a:cubicBezTo>
                <a:cubicBezTo>
                  <a:pt x="106" y="377"/>
                  <a:pt x="82" y="401"/>
                  <a:pt x="53" y="401"/>
                </a:cubicBezTo>
                <a:cubicBezTo>
                  <a:pt x="24" y="401"/>
                  <a:pt x="0" y="377"/>
                  <a:pt x="0" y="349"/>
                </a:cubicBezTo>
                <a:cubicBezTo>
                  <a:pt x="0" y="320"/>
                  <a:pt x="24" y="296"/>
                  <a:pt x="53" y="296"/>
                </a:cubicBezTo>
                <a:close/>
                <a:moveTo>
                  <a:pt x="2530" y="0"/>
                </a:moveTo>
                <a:cubicBezTo>
                  <a:pt x="2558" y="0"/>
                  <a:pt x="2582" y="24"/>
                  <a:pt x="2582" y="53"/>
                </a:cubicBezTo>
                <a:cubicBezTo>
                  <a:pt x="2582" y="82"/>
                  <a:pt x="2558" y="106"/>
                  <a:pt x="2530" y="106"/>
                </a:cubicBezTo>
                <a:cubicBezTo>
                  <a:pt x="2500" y="106"/>
                  <a:pt x="2476" y="82"/>
                  <a:pt x="2476" y="53"/>
                </a:cubicBezTo>
                <a:cubicBezTo>
                  <a:pt x="2476" y="24"/>
                  <a:pt x="2500" y="0"/>
                  <a:pt x="2530" y="0"/>
                </a:cubicBezTo>
                <a:close/>
                <a:moveTo>
                  <a:pt x="2220" y="0"/>
                </a:moveTo>
                <a:cubicBezTo>
                  <a:pt x="2248" y="0"/>
                  <a:pt x="2272" y="24"/>
                  <a:pt x="2272" y="53"/>
                </a:cubicBezTo>
                <a:cubicBezTo>
                  <a:pt x="2272" y="82"/>
                  <a:pt x="2248" y="106"/>
                  <a:pt x="2220" y="106"/>
                </a:cubicBezTo>
                <a:cubicBezTo>
                  <a:pt x="2191" y="106"/>
                  <a:pt x="2167" y="82"/>
                  <a:pt x="2167" y="53"/>
                </a:cubicBezTo>
                <a:cubicBezTo>
                  <a:pt x="2167" y="24"/>
                  <a:pt x="2191" y="0"/>
                  <a:pt x="2220" y="0"/>
                </a:cubicBezTo>
                <a:close/>
                <a:moveTo>
                  <a:pt x="1910" y="0"/>
                </a:moveTo>
                <a:cubicBezTo>
                  <a:pt x="1939" y="0"/>
                  <a:pt x="1963" y="24"/>
                  <a:pt x="1963" y="53"/>
                </a:cubicBezTo>
                <a:cubicBezTo>
                  <a:pt x="1963" y="82"/>
                  <a:pt x="1939" y="106"/>
                  <a:pt x="1910" y="106"/>
                </a:cubicBezTo>
                <a:cubicBezTo>
                  <a:pt x="1881" y="106"/>
                  <a:pt x="1857" y="82"/>
                  <a:pt x="1857" y="53"/>
                </a:cubicBezTo>
                <a:cubicBezTo>
                  <a:pt x="1857" y="24"/>
                  <a:pt x="1881" y="0"/>
                  <a:pt x="1910" y="0"/>
                </a:cubicBezTo>
                <a:close/>
                <a:moveTo>
                  <a:pt x="1601" y="0"/>
                </a:moveTo>
                <a:cubicBezTo>
                  <a:pt x="1629" y="0"/>
                  <a:pt x="1653" y="24"/>
                  <a:pt x="1653" y="53"/>
                </a:cubicBezTo>
                <a:cubicBezTo>
                  <a:pt x="1653" y="82"/>
                  <a:pt x="1629" y="106"/>
                  <a:pt x="1601" y="106"/>
                </a:cubicBezTo>
                <a:cubicBezTo>
                  <a:pt x="1572" y="106"/>
                  <a:pt x="1548" y="82"/>
                  <a:pt x="1548" y="53"/>
                </a:cubicBezTo>
                <a:cubicBezTo>
                  <a:pt x="1548" y="24"/>
                  <a:pt x="1572" y="0"/>
                  <a:pt x="1601" y="0"/>
                </a:cubicBezTo>
                <a:close/>
                <a:moveTo>
                  <a:pt x="1291" y="0"/>
                </a:moveTo>
                <a:cubicBezTo>
                  <a:pt x="1320" y="0"/>
                  <a:pt x="1344" y="24"/>
                  <a:pt x="1344" y="53"/>
                </a:cubicBezTo>
                <a:cubicBezTo>
                  <a:pt x="1344" y="82"/>
                  <a:pt x="1320" y="106"/>
                  <a:pt x="1291" y="106"/>
                </a:cubicBezTo>
                <a:cubicBezTo>
                  <a:pt x="1262" y="106"/>
                  <a:pt x="1238" y="82"/>
                  <a:pt x="1238" y="53"/>
                </a:cubicBezTo>
                <a:cubicBezTo>
                  <a:pt x="1238" y="24"/>
                  <a:pt x="1262" y="0"/>
                  <a:pt x="1291" y="0"/>
                </a:cubicBezTo>
                <a:close/>
                <a:moveTo>
                  <a:pt x="982" y="0"/>
                </a:moveTo>
                <a:cubicBezTo>
                  <a:pt x="1010" y="0"/>
                  <a:pt x="1034" y="24"/>
                  <a:pt x="1034" y="53"/>
                </a:cubicBezTo>
                <a:cubicBezTo>
                  <a:pt x="1034" y="82"/>
                  <a:pt x="1010" y="106"/>
                  <a:pt x="982" y="106"/>
                </a:cubicBezTo>
                <a:cubicBezTo>
                  <a:pt x="953" y="106"/>
                  <a:pt x="929" y="82"/>
                  <a:pt x="929" y="53"/>
                </a:cubicBezTo>
                <a:cubicBezTo>
                  <a:pt x="929" y="24"/>
                  <a:pt x="953" y="0"/>
                  <a:pt x="982" y="0"/>
                </a:cubicBezTo>
                <a:close/>
                <a:moveTo>
                  <a:pt x="672" y="0"/>
                </a:moveTo>
                <a:cubicBezTo>
                  <a:pt x="701" y="0"/>
                  <a:pt x="725" y="24"/>
                  <a:pt x="725" y="53"/>
                </a:cubicBezTo>
                <a:cubicBezTo>
                  <a:pt x="725" y="82"/>
                  <a:pt x="701" y="106"/>
                  <a:pt x="672" y="106"/>
                </a:cubicBezTo>
                <a:cubicBezTo>
                  <a:pt x="643" y="106"/>
                  <a:pt x="619" y="82"/>
                  <a:pt x="619" y="53"/>
                </a:cubicBezTo>
                <a:cubicBezTo>
                  <a:pt x="619" y="24"/>
                  <a:pt x="643" y="0"/>
                  <a:pt x="672" y="0"/>
                </a:cubicBezTo>
                <a:close/>
                <a:moveTo>
                  <a:pt x="363" y="0"/>
                </a:moveTo>
                <a:cubicBezTo>
                  <a:pt x="391" y="0"/>
                  <a:pt x="415" y="24"/>
                  <a:pt x="415" y="53"/>
                </a:cubicBezTo>
                <a:cubicBezTo>
                  <a:pt x="415" y="82"/>
                  <a:pt x="391" y="106"/>
                  <a:pt x="363" y="106"/>
                </a:cubicBezTo>
                <a:cubicBezTo>
                  <a:pt x="334" y="106"/>
                  <a:pt x="310" y="82"/>
                  <a:pt x="310" y="53"/>
                </a:cubicBezTo>
                <a:cubicBezTo>
                  <a:pt x="310" y="24"/>
                  <a:pt x="334" y="0"/>
                  <a:pt x="363" y="0"/>
                </a:cubicBezTo>
                <a:close/>
                <a:moveTo>
                  <a:pt x="53" y="0"/>
                </a:moveTo>
                <a:cubicBezTo>
                  <a:pt x="82" y="0"/>
                  <a:pt x="106" y="24"/>
                  <a:pt x="106" y="53"/>
                </a:cubicBezTo>
                <a:cubicBezTo>
                  <a:pt x="106" y="82"/>
                  <a:pt x="82" y="106"/>
                  <a:pt x="53" y="106"/>
                </a:cubicBezTo>
                <a:cubicBezTo>
                  <a:pt x="24" y="106"/>
                  <a:pt x="0" y="82"/>
                  <a:pt x="0" y="53"/>
                </a:cubicBezTo>
                <a:cubicBezTo>
                  <a:pt x="0" y="24"/>
                  <a:pt x="24" y="0"/>
                  <a:pt x="53" y="0"/>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6" name="文本框 15"/>
          <p:cNvSpPr txBox="1"/>
          <p:nvPr userDrawn="1"/>
        </p:nvSpPr>
        <p:spPr>
          <a:xfrm>
            <a:off x="1195705" y="261938"/>
            <a:ext cx="3667125" cy="629920"/>
          </a:xfrm>
          <a:prstGeom prst="rect">
            <a:avLst/>
          </a:prstGeom>
          <a:noFill/>
        </p:spPr>
        <p:txBody>
          <a:bodyPr wrap="square" rtlCol="0">
            <a:spAutoFit/>
          </a:bodyPr>
          <a:p>
            <a:r>
              <a:rPr lang="zh-CN" altLang="en-US" sz="2200" b="1">
                <a:ln>
                  <a:noFill/>
                </a:ln>
                <a:solidFill>
                  <a:srgbClr val="1D2A75"/>
                </a:solidFill>
                <a:latin typeface="宋体" panose="02010600030101010101" pitchFamily="2" charset="-122"/>
                <a:ea typeface="宋体" panose="02010600030101010101" pitchFamily="2" charset="-122"/>
                <a:cs typeface="+mn-lt"/>
              </a:rPr>
              <a:t>深圳富明精密工业有限公司</a:t>
            </a:r>
            <a:endParaRPr lang="zh-CN" altLang="en-US" sz="2200" b="1">
              <a:ln>
                <a:noFill/>
              </a:ln>
              <a:solidFill>
                <a:srgbClr val="1D2A75"/>
              </a:solidFill>
              <a:latin typeface="宋体" panose="02010600030101010101" pitchFamily="2" charset="-122"/>
              <a:ea typeface="宋体" panose="02010600030101010101" pitchFamily="2" charset="-122"/>
              <a:cs typeface="+mn-lt"/>
            </a:endParaRPr>
          </a:p>
          <a:p>
            <a:r>
              <a:rPr lang="zh-CN" altLang="en-US" sz="1300" b="1">
                <a:ln>
                  <a:noFill/>
                </a:ln>
                <a:solidFill>
                  <a:srgbClr val="1D2A75"/>
                </a:solidFill>
                <a:ea typeface="+mn-lt"/>
                <a:cs typeface="+mn-lt"/>
              </a:rPr>
              <a:t>Shenzhen Forman Precision Industry Co.,Ltd.</a:t>
            </a:r>
            <a:endParaRPr lang="zh-CN" altLang="en-US" sz="1300" b="1">
              <a:ln>
                <a:noFill/>
              </a:ln>
              <a:solidFill>
                <a:srgbClr val="1D2A75"/>
              </a:solidFill>
              <a:ea typeface="+mn-lt"/>
              <a:cs typeface="+mn-lt"/>
            </a:endParaRPr>
          </a:p>
        </p:txBody>
      </p:sp>
      <p:pic>
        <p:nvPicPr>
          <p:cNvPr id="14" name="图片 13" descr="logo"/>
          <p:cNvPicPr>
            <a:picLocks noChangeAspect="1"/>
          </p:cNvPicPr>
          <p:nvPr userDrawn="1"/>
        </p:nvPicPr>
        <p:blipFill>
          <a:blip r:embed="rId2"/>
          <a:srcRect l="16097" t="1961" r="17289" b="6624"/>
          <a:stretch>
            <a:fillRect/>
          </a:stretch>
        </p:blipFill>
        <p:spPr>
          <a:xfrm>
            <a:off x="502285" y="262255"/>
            <a:ext cx="591185" cy="61087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DA1C3DD-6F74-4C5E-AC4C-B4D2F97C297A}"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44F93CF-F2F7-40D0-BFFF-5223D143F6D8}"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image" Target="../media/image39.png"/><Relationship Id="rId7" Type="http://schemas.openxmlformats.org/officeDocument/2006/relationships/tags" Target="../tags/tag12.xml"/><Relationship Id="rId6" Type="http://schemas.openxmlformats.org/officeDocument/2006/relationships/image" Target="../media/image38.png"/><Relationship Id="rId5" Type="http://schemas.openxmlformats.org/officeDocument/2006/relationships/tags" Target="../tags/tag11.xml"/><Relationship Id="rId4" Type="http://schemas.openxmlformats.org/officeDocument/2006/relationships/image" Target="../media/image37.jpeg"/><Relationship Id="rId3" Type="http://schemas.openxmlformats.org/officeDocument/2006/relationships/image" Target="../media/image36.jpeg"/><Relationship Id="rId28" Type="http://schemas.openxmlformats.org/officeDocument/2006/relationships/vmlDrawing" Target="../drawings/vmlDrawing1.vml"/><Relationship Id="rId27" Type="http://schemas.openxmlformats.org/officeDocument/2006/relationships/slideLayout" Target="../slideLayouts/slideLayout8.xml"/><Relationship Id="rId26" Type="http://schemas.openxmlformats.org/officeDocument/2006/relationships/image" Target="../media/image49.png"/><Relationship Id="rId25" Type="http://schemas.openxmlformats.org/officeDocument/2006/relationships/image" Target="../media/image48.png"/><Relationship Id="rId24" Type="http://schemas.openxmlformats.org/officeDocument/2006/relationships/image" Target="../media/image47.png"/><Relationship Id="rId23" Type="http://schemas.openxmlformats.org/officeDocument/2006/relationships/image" Target="../media/image46.png"/><Relationship Id="rId22" Type="http://schemas.openxmlformats.org/officeDocument/2006/relationships/image" Target="../media/image45.png"/><Relationship Id="rId21" Type="http://schemas.openxmlformats.org/officeDocument/2006/relationships/image" Target="../media/image44.png"/><Relationship Id="rId20" Type="http://schemas.openxmlformats.org/officeDocument/2006/relationships/image" Target="../media/image43.png"/><Relationship Id="rId2" Type="http://schemas.openxmlformats.org/officeDocument/2006/relationships/image" Target="../media/image35.emf"/><Relationship Id="rId19" Type="http://schemas.openxmlformats.org/officeDocument/2006/relationships/tags" Target="../tags/tag20.xml"/><Relationship Id="rId18" Type="http://schemas.openxmlformats.org/officeDocument/2006/relationships/tags" Target="../tags/tag19.xml"/><Relationship Id="rId17" Type="http://schemas.openxmlformats.org/officeDocument/2006/relationships/tags" Target="../tags/tag18.xml"/><Relationship Id="rId16" Type="http://schemas.openxmlformats.org/officeDocument/2006/relationships/tags" Target="../tags/tag17.xml"/><Relationship Id="rId15" Type="http://schemas.openxmlformats.org/officeDocument/2006/relationships/tags" Target="../tags/tag16.xml"/><Relationship Id="rId14" Type="http://schemas.openxmlformats.org/officeDocument/2006/relationships/image" Target="../media/image42.png"/><Relationship Id="rId13" Type="http://schemas.openxmlformats.org/officeDocument/2006/relationships/tags" Target="../tags/tag15.xml"/><Relationship Id="rId12" Type="http://schemas.openxmlformats.org/officeDocument/2006/relationships/image" Target="../media/image41.png"/><Relationship Id="rId11" Type="http://schemas.openxmlformats.org/officeDocument/2006/relationships/tags" Target="../tags/tag14.xml"/><Relationship Id="rId10" Type="http://schemas.openxmlformats.org/officeDocument/2006/relationships/image" Target="../media/image40.png"/><Relationship Id="rId1"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9" Type="http://schemas.openxmlformats.org/officeDocument/2006/relationships/image" Target="../media/image58.png"/><Relationship Id="rId8" Type="http://schemas.openxmlformats.org/officeDocument/2006/relationships/image" Target="../media/image57.png"/><Relationship Id="rId7" Type="http://schemas.openxmlformats.org/officeDocument/2006/relationships/image" Target="../media/image56.png"/><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 Id="rId3" Type="http://schemas.openxmlformats.org/officeDocument/2006/relationships/image" Target="../media/image52.jpeg"/><Relationship Id="rId2" Type="http://schemas.openxmlformats.org/officeDocument/2006/relationships/image" Target="../media/image51.jpeg"/><Relationship Id="rId13" Type="http://schemas.openxmlformats.org/officeDocument/2006/relationships/slideLayout" Target="../slideLayouts/slideLayout8.xml"/><Relationship Id="rId12" Type="http://schemas.openxmlformats.org/officeDocument/2006/relationships/image" Target="../media/image61.png"/><Relationship Id="rId11" Type="http://schemas.openxmlformats.org/officeDocument/2006/relationships/image" Target="../media/image60.png"/><Relationship Id="rId10" Type="http://schemas.openxmlformats.org/officeDocument/2006/relationships/image" Target="../media/image59.png"/><Relationship Id="rId1" Type="http://schemas.openxmlformats.org/officeDocument/2006/relationships/image" Target="../media/image50.jpeg"/></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8.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image" Target="../media/image65.png"/><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image" Target="../media/image62.pn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8.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image" Target="../media/image66.jpe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8.xml"/><Relationship Id="rId7" Type="http://schemas.openxmlformats.org/officeDocument/2006/relationships/image" Target="../media/image78.jpeg"/><Relationship Id="rId6" Type="http://schemas.openxmlformats.org/officeDocument/2006/relationships/image" Target="../media/image77.jpeg"/><Relationship Id="rId5" Type="http://schemas.openxmlformats.org/officeDocument/2006/relationships/image" Target="../media/image76.png"/><Relationship Id="rId4" Type="http://schemas.openxmlformats.org/officeDocument/2006/relationships/image" Target="../media/image75.png"/><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image" Target="../media/image72.png"/></Relationships>
</file>

<file path=ppt/slides/_rels/slide15.xml.rels><?xml version="1.0" encoding="UTF-8" standalone="yes"?>
<Relationships xmlns="http://schemas.openxmlformats.org/package/2006/relationships"><Relationship Id="rId9" Type="http://schemas.openxmlformats.org/officeDocument/2006/relationships/image" Target="../media/image87.png"/><Relationship Id="rId8" Type="http://schemas.openxmlformats.org/officeDocument/2006/relationships/image" Target="../media/image86.jpeg"/><Relationship Id="rId7" Type="http://schemas.openxmlformats.org/officeDocument/2006/relationships/image" Target="../media/image85.jpeg"/><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82.jpeg"/><Relationship Id="rId3" Type="http://schemas.openxmlformats.org/officeDocument/2006/relationships/image" Target="../media/image81.png"/><Relationship Id="rId2" Type="http://schemas.openxmlformats.org/officeDocument/2006/relationships/image" Target="../media/image80.png"/><Relationship Id="rId10" Type="http://schemas.openxmlformats.org/officeDocument/2006/relationships/slideLayout" Target="../slideLayouts/slideLayout8.xml"/><Relationship Id="rId1" Type="http://schemas.openxmlformats.org/officeDocument/2006/relationships/image" Target="../media/image79.png"/></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8.xml"/><Relationship Id="rId8" Type="http://schemas.openxmlformats.org/officeDocument/2006/relationships/image" Target="../media/image95.jpeg"/><Relationship Id="rId7" Type="http://schemas.openxmlformats.org/officeDocument/2006/relationships/image" Target="../media/image94.jpeg"/><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image" Target="../media/image88.jpe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8.xml"/><Relationship Id="rId7" Type="http://schemas.openxmlformats.org/officeDocument/2006/relationships/image" Target="../media/image102.jpeg"/><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image" Target="../media/image9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104.jpeg"/><Relationship Id="rId1" Type="http://schemas.openxmlformats.org/officeDocument/2006/relationships/image" Target="../media/image103.jpeg"/></Relationships>
</file>

<file path=ppt/slides/_rels/slide19.xml.rels><?xml version="1.0" encoding="UTF-8" standalone="yes"?>
<Relationships xmlns="http://schemas.openxmlformats.org/package/2006/relationships"><Relationship Id="rId9" Type="http://schemas.openxmlformats.org/officeDocument/2006/relationships/image" Target="../media/image113.png"/><Relationship Id="rId8" Type="http://schemas.openxmlformats.org/officeDocument/2006/relationships/image" Target="../media/image112.png"/><Relationship Id="rId7" Type="http://schemas.openxmlformats.org/officeDocument/2006/relationships/image" Target="../media/image111.png"/><Relationship Id="rId6" Type="http://schemas.openxmlformats.org/officeDocument/2006/relationships/image" Target="../media/image110.png"/><Relationship Id="rId5" Type="http://schemas.openxmlformats.org/officeDocument/2006/relationships/image" Target="../media/image109.jpeg"/><Relationship Id="rId4" Type="http://schemas.openxmlformats.org/officeDocument/2006/relationships/image" Target="../media/image108.jpeg"/><Relationship Id="rId3" Type="http://schemas.openxmlformats.org/officeDocument/2006/relationships/image" Target="../media/image107.jpeg"/><Relationship Id="rId2" Type="http://schemas.openxmlformats.org/officeDocument/2006/relationships/image" Target="../media/image106.jpeg"/><Relationship Id="rId12" Type="http://schemas.openxmlformats.org/officeDocument/2006/relationships/slideLayout" Target="../slideLayouts/slideLayout8.xml"/><Relationship Id="rId11" Type="http://schemas.openxmlformats.org/officeDocument/2006/relationships/image" Target="../media/image115.png"/><Relationship Id="rId10" Type="http://schemas.openxmlformats.org/officeDocument/2006/relationships/image" Target="../media/image114.jpeg"/><Relationship Id="rId1" Type="http://schemas.openxmlformats.org/officeDocument/2006/relationships/image" Target="../media/image105.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image" Target="../media/image120.png"/><Relationship Id="rId4" Type="http://schemas.openxmlformats.org/officeDocument/2006/relationships/image" Target="../media/image119.png"/><Relationship Id="rId3" Type="http://schemas.openxmlformats.org/officeDocument/2006/relationships/image" Target="../media/image118.png"/><Relationship Id="rId2" Type="http://schemas.openxmlformats.org/officeDocument/2006/relationships/image" Target="../media/image117.jpeg"/><Relationship Id="rId1" Type="http://schemas.openxmlformats.org/officeDocument/2006/relationships/image" Target="../media/image11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121.png"/><Relationship Id="rId1" Type="http://schemas.openxmlformats.org/officeDocument/2006/relationships/tags" Target="../tags/tag25.xml"/></Relationships>
</file>

<file path=ppt/slides/_rels/slide22.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image" Target="../media/image125.png"/><Relationship Id="rId7" Type="http://schemas.openxmlformats.org/officeDocument/2006/relationships/tags" Target="../tags/tag29.xml"/><Relationship Id="rId6" Type="http://schemas.openxmlformats.org/officeDocument/2006/relationships/image" Target="../media/image124.png"/><Relationship Id="rId5" Type="http://schemas.openxmlformats.org/officeDocument/2006/relationships/tags" Target="../tags/tag28.xml"/><Relationship Id="rId4" Type="http://schemas.openxmlformats.org/officeDocument/2006/relationships/image" Target="../media/image123.png"/><Relationship Id="rId3" Type="http://schemas.openxmlformats.org/officeDocument/2006/relationships/tags" Target="../tags/tag27.xml"/><Relationship Id="rId2" Type="http://schemas.openxmlformats.org/officeDocument/2006/relationships/image" Target="../media/image122.png"/><Relationship Id="rId19" Type="http://schemas.openxmlformats.org/officeDocument/2006/relationships/slideLayout" Target="../slideLayouts/slideLayout8.xml"/><Relationship Id="rId18" Type="http://schemas.openxmlformats.org/officeDocument/2006/relationships/tags" Target="../tags/tag37.xml"/><Relationship Id="rId17" Type="http://schemas.openxmlformats.org/officeDocument/2006/relationships/tags" Target="../tags/tag36.xml"/><Relationship Id="rId16" Type="http://schemas.openxmlformats.org/officeDocument/2006/relationships/tags" Target="../tags/tag35.xml"/><Relationship Id="rId15" Type="http://schemas.openxmlformats.org/officeDocument/2006/relationships/tags" Target="../tags/tag34.xml"/><Relationship Id="rId14" Type="http://schemas.openxmlformats.org/officeDocument/2006/relationships/tags" Target="../tags/tag33.xml"/><Relationship Id="rId13" Type="http://schemas.openxmlformats.org/officeDocument/2006/relationships/tags" Target="../tags/tag32.xml"/><Relationship Id="rId12" Type="http://schemas.openxmlformats.org/officeDocument/2006/relationships/image" Target="../media/image127.png"/><Relationship Id="rId11" Type="http://schemas.openxmlformats.org/officeDocument/2006/relationships/tags" Target="../tags/tag31.xml"/><Relationship Id="rId10" Type="http://schemas.openxmlformats.org/officeDocument/2006/relationships/image" Target="../media/image126.png"/><Relationship Id="rId1" Type="http://schemas.openxmlformats.org/officeDocument/2006/relationships/tags" Target="../tags/tag26.xml"/></Relationships>
</file>

<file path=ppt/slides/_rels/slide23.xml.rels><?xml version="1.0" encoding="UTF-8" standalone="yes"?>
<Relationships xmlns="http://schemas.openxmlformats.org/package/2006/relationships"><Relationship Id="rId9" Type="http://schemas.openxmlformats.org/officeDocument/2006/relationships/image" Target="../media/image136.png"/><Relationship Id="rId8" Type="http://schemas.openxmlformats.org/officeDocument/2006/relationships/image" Target="../media/image135.png"/><Relationship Id="rId7" Type="http://schemas.openxmlformats.org/officeDocument/2006/relationships/image" Target="../media/image134.png"/><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 Id="rId3" Type="http://schemas.openxmlformats.org/officeDocument/2006/relationships/image" Target="../media/image130.png"/><Relationship Id="rId2" Type="http://schemas.openxmlformats.org/officeDocument/2006/relationships/image" Target="../media/image129.png"/><Relationship Id="rId14" Type="http://schemas.openxmlformats.org/officeDocument/2006/relationships/slideLayout" Target="../slideLayouts/slideLayout8.xml"/><Relationship Id="rId13" Type="http://schemas.openxmlformats.org/officeDocument/2006/relationships/image" Target="../media/image140.jpeg"/><Relationship Id="rId12" Type="http://schemas.openxmlformats.org/officeDocument/2006/relationships/image" Target="../media/image139.png"/><Relationship Id="rId11" Type="http://schemas.openxmlformats.org/officeDocument/2006/relationships/image" Target="../media/image138.png"/><Relationship Id="rId10" Type="http://schemas.openxmlformats.org/officeDocument/2006/relationships/image" Target="../media/image137.png"/><Relationship Id="rId1" Type="http://schemas.openxmlformats.org/officeDocument/2006/relationships/image" Target="../media/image12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image" Target="../media/image1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8.xml"/><Relationship Id="rId2" Type="http://schemas.openxmlformats.org/officeDocument/2006/relationships/chart" Target="../charts/chart2.xml"/><Relationship Id="rId1" Type="http://schemas.openxmlformats.org/officeDocument/2006/relationships/chart" Target="../charts/chart1.xml"/></Relationships>
</file>

<file path=ppt/slides/_rels/slide5.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6.GIF"/><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image" Target="../media/image5.GIF"/><Relationship Id="rId3" Type="http://schemas.openxmlformats.org/officeDocument/2006/relationships/tags" Target="../tags/tag2.xml"/><Relationship Id="rId2" Type="http://schemas.openxmlformats.org/officeDocument/2006/relationships/tags" Target="../tags/tag1.xml"/><Relationship Id="rId10" Type="http://schemas.openxmlformats.org/officeDocument/2006/relationships/slideLayout" Target="../slideLayouts/slideLayout8.xml"/><Relationship Id="rId1" Type="http://schemas.openxmlformats.org/officeDocument/2006/relationships/image" Target="../media/image4.GIF"/></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8.xml"/><Relationship Id="rId8" Type="http://schemas.openxmlformats.org/officeDocument/2006/relationships/image" Target="../media/image14.jpe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9" Type="http://schemas.openxmlformats.org/officeDocument/2006/relationships/image" Target="../media/image23.png"/><Relationship Id="rId8" Type="http://schemas.openxmlformats.org/officeDocument/2006/relationships/image" Target="../media/image22.png"/><Relationship Id="rId7" Type="http://schemas.openxmlformats.org/officeDocument/2006/relationships/image" Target="../media/image21.png"/><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3" Type="http://schemas.openxmlformats.org/officeDocument/2006/relationships/image" Target="../media/image17.png"/><Relationship Id="rId21" Type="http://schemas.openxmlformats.org/officeDocument/2006/relationships/slideLayout" Target="../slideLayouts/slideLayout8.xml"/><Relationship Id="rId20" Type="http://schemas.openxmlformats.org/officeDocument/2006/relationships/image" Target="../media/image34.png"/><Relationship Id="rId2" Type="http://schemas.openxmlformats.org/officeDocument/2006/relationships/image" Target="../media/image16.png"/><Relationship Id="rId19" Type="http://schemas.openxmlformats.org/officeDocument/2006/relationships/image" Target="../media/image33.png"/><Relationship Id="rId18" Type="http://schemas.openxmlformats.org/officeDocument/2006/relationships/image" Target="../media/image32.png"/><Relationship Id="rId17" Type="http://schemas.openxmlformats.org/officeDocument/2006/relationships/image" Target="../media/image31.png"/><Relationship Id="rId16" Type="http://schemas.openxmlformats.org/officeDocument/2006/relationships/image" Target="../media/image30.png"/><Relationship Id="rId15" Type="http://schemas.openxmlformats.org/officeDocument/2006/relationships/image" Target="../media/image29.png"/><Relationship Id="rId14" Type="http://schemas.openxmlformats.org/officeDocument/2006/relationships/image" Target="../media/image28.png"/><Relationship Id="rId13" Type="http://schemas.openxmlformats.org/officeDocument/2006/relationships/image" Target="../media/image27.png"/><Relationship Id="rId12" Type="http://schemas.openxmlformats.org/officeDocument/2006/relationships/image" Target="../media/image26.png"/><Relationship Id="rId11" Type="http://schemas.openxmlformats.org/officeDocument/2006/relationships/image" Target="../media/image25.png"/><Relationship Id="rId10" Type="http://schemas.openxmlformats.org/officeDocument/2006/relationships/image" Target="../media/image24.png"/><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59000">
              <a:srgbClr val="FFFFFF">
                <a:alpha val="100000"/>
              </a:srgbClr>
            </a:gs>
            <a:gs pos="100000">
              <a:schemeClr val="accent4"/>
            </a:gs>
          </a:gsLst>
          <a:lin ang="2700000" scaled="0"/>
        </a:gradFill>
        <a:effectLst/>
      </p:bgPr>
    </p:bg>
    <p:spTree>
      <p:nvGrpSpPr>
        <p:cNvPr id="1" name=""/>
        <p:cNvGrpSpPr/>
        <p:nvPr/>
      </p:nvGrpSpPr>
      <p:grpSpPr>
        <a:xfrm>
          <a:off x="0" y="0"/>
          <a:ext cx="0" cy="0"/>
          <a:chOff x="0" y="0"/>
          <a:chExt cx="0" cy="0"/>
        </a:xfrm>
      </p:grpSpPr>
      <p:sp>
        <p:nvSpPr>
          <p:cNvPr id="89" name="圆角矩形 88"/>
          <p:cNvSpPr/>
          <p:nvPr/>
        </p:nvSpPr>
        <p:spPr>
          <a:xfrm>
            <a:off x="665480" y="3737610"/>
            <a:ext cx="3719195" cy="1245235"/>
          </a:xfrm>
          <a:prstGeom prst="roundRect">
            <a:avLst/>
          </a:prstGeom>
          <a:solidFill>
            <a:schemeClr val="accent4"/>
          </a:solidFill>
          <a:ln w="9525"/>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2" name="任意多边形 31"/>
          <p:cNvSpPr/>
          <p:nvPr/>
        </p:nvSpPr>
        <p:spPr>
          <a:xfrm>
            <a:off x="6749415" y="640715"/>
            <a:ext cx="2376805" cy="64135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903" h="783">
                <a:moveTo>
                  <a:pt x="0" y="60"/>
                </a:moveTo>
                <a:cubicBezTo>
                  <a:pt x="0" y="27"/>
                  <a:pt x="27" y="0"/>
                  <a:pt x="60" y="0"/>
                </a:cubicBezTo>
                <a:cubicBezTo>
                  <a:pt x="92" y="0"/>
                  <a:pt x="119" y="27"/>
                  <a:pt x="119" y="60"/>
                </a:cubicBezTo>
                <a:cubicBezTo>
                  <a:pt x="119" y="92"/>
                  <a:pt x="92" y="119"/>
                  <a:pt x="60" y="119"/>
                </a:cubicBezTo>
                <a:cubicBezTo>
                  <a:pt x="27" y="119"/>
                  <a:pt x="0" y="92"/>
                  <a:pt x="0" y="60"/>
                </a:cubicBezTo>
                <a:close/>
                <a:moveTo>
                  <a:pt x="348" y="60"/>
                </a:moveTo>
                <a:cubicBezTo>
                  <a:pt x="348" y="27"/>
                  <a:pt x="375" y="0"/>
                  <a:pt x="408" y="0"/>
                </a:cubicBezTo>
                <a:cubicBezTo>
                  <a:pt x="440" y="0"/>
                  <a:pt x="467" y="27"/>
                  <a:pt x="467" y="60"/>
                </a:cubicBezTo>
                <a:cubicBezTo>
                  <a:pt x="467" y="92"/>
                  <a:pt x="440" y="119"/>
                  <a:pt x="408" y="119"/>
                </a:cubicBezTo>
                <a:cubicBezTo>
                  <a:pt x="375" y="119"/>
                  <a:pt x="348" y="92"/>
                  <a:pt x="348" y="60"/>
                </a:cubicBezTo>
                <a:close/>
                <a:moveTo>
                  <a:pt x="696" y="60"/>
                </a:moveTo>
                <a:cubicBezTo>
                  <a:pt x="696" y="27"/>
                  <a:pt x="723" y="0"/>
                  <a:pt x="756" y="0"/>
                </a:cubicBezTo>
                <a:cubicBezTo>
                  <a:pt x="788" y="0"/>
                  <a:pt x="815" y="27"/>
                  <a:pt x="815" y="60"/>
                </a:cubicBezTo>
                <a:cubicBezTo>
                  <a:pt x="815" y="92"/>
                  <a:pt x="788" y="119"/>
                  <a:pt x="756" y="119"/>
                </a:cubicBezTo>
                <a:cubicBezTo>
                  <a:pt x="723" y="119"/>
                  <a:pt x="696" y="92"/>
                  <a:pt x="696" y="60"/>
                </a:cubicBezTo>
                <a:close/>
                <a:moveTo>
                  <a:pt x="1044" y="60"/>
                </a:moveTo>
                <a:cubicBezTo>
                  <a:pt x="1044" y="27"/>
                  <a:pt x="1071" y="0"/>
                  <a:pt x="1104" y="0"/>
                </a:cubicBezTo>
                <a:cubicBezTo>
                  <a:pt x="1136" y="0"/>
                  <a:pt x="1163" y="27"/>
                  <a:pt x="1163" y="60"/>
                </a:cubicBezTo>
                <a:cubicBezTo>
                  <a:pt x="1163" y="92"/>
                  <a:pt x="1136" y="119"/>
                  <a:pt x="1104" y="119"/>
                </a:cubicBezTo>
                <a:cubicBezTo>
                  <a:pt x="1071" y="119"/>
                  <a:pt x="1044" y="92"/>
                  <a:pt x="1044" y="60"/>
                </a:cubicBezTo>
                <a:close/>
                <a:moveTo>
                  <a:pt x="1392" y="60"/>
                </a:moveTo>
                <a:cubicBezTo>
                  <a:pt x="1392" y="27"/>
                  <a:pt x="1419" y="0"/>
                  <a:pt x="1452" y="0"/>
                </a:cubicBezTo>
                <a:cubicBezTo>
                  <a:pt x="1484" y="0"/>
                  <a:pt x="1511" y="27"/>
                  <a:pt x="1511" y="60"/>
                </a:cubicBezTo>
                <a:cubicBezTo>
                  <a:pt x="1511" y="92"/>
                  <a:pt x="1484" y="119"/>
                  <a:pt x="1452" y="119"/>
                </a:cubicBezTo>
                <a:cubicBezTo>
                  <a:pt x="1419" y="119"/>
                  <a:pt x="1392" y="92"/>
                  <a:pt x="1392" y="60"/>
                </a:cubicBezTo>
                <a:close/>
                <a:moveTo>
                  <a:pt x="1740" y="60"/>
                </a:moveTo>
                <a:cubicBezTo>
                  <a:pt x="1740" y="27"/>
                  <a:pt x="1767" y="0"/>
                  <a:pt x="1800" y="0"/>
                </a:cubicBezTo>
                <a:cubicBezTo>
                  <a:pt x="1832" y="0"/>
                  <a:pt x="1859" y="27"/>
                  <a:pt x="1859" y="60"/>
                </a:cubicBezTo>
                <a:cubicBezTo>
                  <a:pt x="1859" y="92"/>
                  <a:pt x="1832" y="119"/>
                  <a:pt x="1800" y="119"/>
                </a:cubicBezTo>
                <a:cubicBezTo>
                  <a:pt x="1767" y="119"/>
                  <a:pt x="1740" y="92"/>
                  <a:pt x="1740" y="60"/>
                </a:cubicBezTo>
                <a:close/>
                <a:moveTo>
                  <a:pt x="2088" y="60"/>
                </a:moveTo>
                <a:cubicBezTo>
                  <a:pt x="2088" y="27"/>
                  <a:pt x="2115" y="0"/>
                  <a:pt x="2148" y="0"/>
                </a:cubicBezTo>
                <a:cubicBezTo>
                  <a:pt x="2180" y="0"/>
                  <a:pt x="2207" y="27"/>
                  <a:pt x="2207" y="60"/>
                </a:cubicBezTo>
                <a:cubicBezTo>
                  <a:pt x="2207" y="92"/>
                  <a:pt x="2180" y="119"/>
                  <a:pt x="2148" y="119"/>
                </a:cubicBezTo>
                <a:cubicBezTo>
                  <a:pt x="2115" y="119"/>
                  <a:pt x="2088" y="92"/>
                  <a:pt x="2088" y="60"/>
                </a:cubicBezTo>
                <a:close/>
                <a:moveTo>
                  <a:pt x="2436" y="60"/>
                </a:moveTo>
                <a:cubicBezTo>
                  <a:pt x="2436" y="27"/>
                  <a:pt x="2463" y="0"/>
                  <a:pt x="2496" y="0"/>
                </a:cubicBezTo>
                <a:cubicBezTo>
                  <a:pt x="2528" y="0"/>
                  <a:pt x="2555" y="27"/>
                  <a:pt x="2555" y="60"/>
                </a:cubicBezTo>
                <a:cubicBezTo>
                  <a:pt x="2555" y="92"/>
                  <a:pt x="2528" y="119"/>
                  <a:pt x="2496" y="119"/>
                </a:cubicBezTo>
                <a:cubicBezTo>
                  <a:pt x="2463" y="119"/>
                  <a:pt x="2436" y="92"/>
                  <a:pt x="2436" y="60"/>
                </a:cubicBezTo>
                <a:close/>
                <a:moveTo>
                  <a:pt x="2784" y="60"/>
                </a:moveTo>
                <a:cubicBezTo>
                  <a:pt x="2784" y="27"/>
                  <a:pt x="2811" y="0"/>
                  <a:pt x="2844" y="0"/>
                </a:cubicBezTo>
                <a:cubicBezTo>
                  <a:pt x="2876" y="0"/>
                  <a:pt x="2903" y="27"/>
                  <a:pt x="2903" y="60"/>
                </a:cubicBezTo>
                <a:cubicBezTo>
                  <a:pt x="2903" y="92"/>
                  <a:pt x="2876" y="119"/>
                  <a:pt x="2844" y="119"/>
                </a:cubicBezTo>
                <a:cubicBezTo>
                  <a:pt x="2811" y="119"/>
                  <a:pt x="2784" y="92"/>
                  <a:pt x="2784" y="60"/>
                </a:cubicBezTo>
                <a:close/>
                <a:moveTo>
                  <a:pt x="0" y="392"/>
                </a:moveTo>
                <a:cubicBezTo>
                  <a:pt x="0" y="359"/>
                  <a:pt x="27" y="332"/>
                  <a:pt x="60" y="332"/>
                </a:cubicBezTo>
                <a:cubicBezTo>
                  <a:pt x="92" y="332"/>
                  <a:pt x="119" y="359"/>
                  <a:pt x="119" y="392"/>
                </a:cubicBezTo>
                <a:cubicBezTo>
                  <a:pt x="119" y="424"/>
                  <a:pt x="92" y="451"/>
                  <a:pt x="60" y="451"/>
                </a:cubicBezTo>
                <a:cubicBezTo>
                  <a:pt x="27" y="451"/>
                  <a:pt x="0" y="424"/>
                  <a:pt x="0" y="392"/>
                </a:cubicBezTo>
                <a:close/>
                <a:moveTo>
                  <a:pt x="348" y="392"/>
                </a:moveTo>
                <a:cubicBezTo>
                  <a:pt x="348" y="359"/>
                  <a:pt x="375" y="332"/>
                  <a:pt x="408" y="332"/>
                </a:cubicBezTo>
                <a:cubicBezTo>
                  <a:pt x="440" y="332"/>
                  <a:pt x="467" y="359"/>
                  <a:pt x="467" y="392"/>
                </a:cubicBezTo>
                <a:cubicBezTo>
                  <a:pt x="467" y="424"/>
                  <a:pt x="440" y="451"/>
                  <a:pt x="408" y="451"/>
                </a:cubicBezTo>
                <a:cubicBezTo>
                  <a:pt x="375" y="451"/>
                  <a:pt x="348" y="424"/>
                  <a:pt x="348" y="392"/>
                </a:cubicBezTo>
                <a:close/>
                <a:moveTo>
                  <a:pt x="696" y="392"/>
                </a:moveTo>
                <a:cubicBezTo>
                  <a:pt x="696" y="359"/>
                  <a:pt x="723" y="332"/>
                  <a:pt x="756" y="332"/>
                </a:cubicBezTo>
                <a:cubicBezTo>
                  <a:pt x="788" y="332"/>
                  <a:pt x="815" y="359"/>
                  <a:pt x="815" y="392"/>
                </a:cubicBezTo>
                <a:cubicBezTo>
                  <a:pt x="815" y="424"/>
                  <a:pt x="788" y="451"/>
                  <a:pt x="756" y="451"/>
                </a:cubicBezTo>
                <a:cubicBezTo>
                  <a:pt x="723" y="451"/>
                  <a:pt x="696" y="424"/>
                  <a:pt x="696" y="392"/>
                </a:cubicBezTo>
                <a:close/>
                <a:moveTo>
                  <a:pt x="1044" y="392"/>
                </a:moveTo>
                <a:cubicBezTo>
                  <a:pt x="1044" y="359"/>
                  <a:pt x="1071" y="332"/>
                  <a:pt x="1104" y="332"/>
                </a:cubicBezTo>
                <a:cubicBezTo>
                  <a:pt x="1136" y="332"/>
                  <a:pt x="1163" y="359"/>
                  <a:pt x="1163" y="392"/>
                </a:cubicBezTo>
                <a:cubicBezTo>
                  <a:pt x="1163" y="424"/>
                  <a:pt x="1136" y="451"/>
                  <a:pt x="1104" y="451"/>
                </a:cubicBezTo>
                <a:cubicBezTo>
                  <a:pt x="1071" y="451"/>
                  <a:pt x="1044" y="424"/>
                  <a:pt x="1044" y="392"/>
                </a:cubicBezTo>
                <a:close/>
                <a:moveTo>
                  <a:pt x="1392" y="392"/>
                </a:moveTo>
                <a:cubicBezTo>
                  <a:pt x="1392" y="359"/>
                  <a:pt x="1419" y="332"/>
                  <a:pt x="1452" y="332"/>
                </a:cubicBezTo>
                <a:cubicBezTo>
                  <a:pt x="1484" y="332"/>
                  <a:pt x="1511" y="359"/>
                  <a:pt x="1511" y="392"/>
                </a:cubicBezTo>
                <a:cubicBezTo>
                  <a:pt x="1511" y="424"/>
                  <a:pt x="1484" y="451"/>
                  <a:pt x="1452" y="451"/>
                </a:cubicBezTo>
                <a:cubicBezTo>
                  <a:pt x="1419" y="451"/>
                  <a:pt x="1392" y="424"/>
                  <a:pt x="1392" y="392"/>
                </a:cubicBezTo>
                <a:close/>
                <a:moveTo>
                  <a:pt x="1740" y="392"/>
                </a:moveTo>
                <a:cubicBezTo>
                  <a:pt x="1740" y="359"/>
                  <a:pt x="1767" y="332"/>
                  <a:pt x="1800" y="332"/>
                </a:cubicBezTo>
                <a:cubicBezTo>
                  <a:pt x="1832" y="332"/>
                  <a:pt x="1859" y="359"/>
                  <a:pt x="1859" y="392"/>
                </a:cubicBezTo>
                <a:cubicBezTo>
                  <a:pt x="1859" y="424"/>
                  <a:pt x="1832" y="451"/>
                  <a:pt x="1800" y="451"/>
                </a:cubicBezTo>
                <a:cubicBezTo>
                  <a:pt x="1767" y="451"/>
                  <a:pt x="1740" y="424"/>
                  <a:pt x="1740" y="392"/>
                </a:cubicBezTo>
                <a:close/>
                <a:moveTo>
                  <a:pt x="2088" y="392"/>
                </a:moveTo>
                <a:cubicBezTo>
                  <a:pt x="2088" y="359"/>
                  <a:pt x="2115" y="332"/>
                  <a:pt x="2148" y="332"/>
                </a:cubicBezTo>
                <a:cubicBezTo>
                  <a:pt x="2180" y="332"/>
                  <a:pt x="2207" y="359"/>
                  <a:pt x="2207" y="392"/>
                </a:cubicBezTo>
                <a:cubicBezTo>
                  <a:pt x="2207" y="424"/>
                  <a:pt x="2180" y="451"/>
                  <a:pt x="2148" y="451"/>
                </a:cubicBezTo>
                <a:cubicBezTo>
                  <a:pt x="2115" y="451"/>
                  <a:pt x="2088" y="424"/>
                  <a:pt x="2088" y="392"/>
                </a:cubicBezTo>
                <a:close/>
                <a:moveTo>
                  <a:pt x="2436" y="392"/>
                </a:moveTo>
                <a:cubicBezTo>
                  <a:pt x="2436" y="359"/>
                  <a:pt x="2463" y="332"/>
                  <a:pt x="2496" y="332"/>
                </a:cubicBezTo>
                <a:cubicBezTo>
                  <a:pt x="2528" y="332"/>
                  <a:pt x="2555" y="359"/>
                  <a:pt x="2555" y="392"/>
                </a:cubicBezTo>
                <a:cubicBezTo>
                  <a:pt x="2555" y="424"/>
                  <a:pt x="2528" y="451"/>
                  <a:pt x="2496" y="451"/>
                </a:cubicBezTo>
                <a:cubicBezTo>
                  <a:pt x="2463" y="451"/>
                  <a:pt x="2436" y="424"/>
                  <a:pt x="2436" y="392"/>
                </a:cubicBezTo>
                <a:close/>
                <a:moveTo>
                  <a:pt x="2784" y="392"/>
                </a:moveTo>
                <a:cubicBezTo>
                  <a:pt x="2784" y="359"/>
                  <a:pt x="2811" y="332"/>
                  <a:pt x="2844" y="332"/>
                </a:cubicBezTo>
                <a:cubicBezTo>
                  <a:pt x="2876" y="332"/>
                  <a:pt x="2903" y="359"/>
                  <a:pt x="2903" y="392"/>
                </a:cubicBezTo>
                <a:cubicBezTo>
                  <a:pt x="2903" y="424"/>
                  <a:pt x="2876" y="451"/>
                  <a:pt x="2844" y="451"/>
                </a:cubicBezTo>
                <a:cubicBezTo>
                  <a:pt x="2811" y="451"/>
                  <a:pt x="2784" y="424"/>
                  <a:pt x="2784" y="392"/>
                </a:cubicBezTo>
                <a:close/>
                <a:moveTo>
                  <a:pt x="0" y="724"/>
                </a:moveTo>
                <a:cubicBezTo>
                  <a:pt x="0" y="691"/>
                  <a:pt x="27" y="664"/>
                  <a:pt x="60" y="664"/>
                </a:cubicBezTo>
                <a:cubicBezTo>
                  <a:pt x="92" y="664"/>
                  <a:pt x="119" y="691"/>
                  <a:pt x="119" y="724"/>
                </a:cubicBezTo>
                <a:cubicBezTo>
                  <a:pt x="119" y="756"/>
                  <a:pt x="92" y="783"/>
                  <a:pt x="60" y="783"/>
                </a:cubicBezTo>
                <a:cubicBezTo>
                  <a:pt x="27" y="783"/>
                  <a:pt x="0" y="756"/>
                  <a:pt x="0" y="724"/>
                </a:cubicBezTo>
                <a:close/>
                <a:moveTo>
                  <a:pt x="348" y="724"/>
                </a:moveTo>
                <a:cubicBezTo>
                  <a:pt x="348" y="691"/>
                  <a:pt x="375" y="664"/>
                  <a:pt x="408" y="664"/>
                </a:cubicBezTo>
                <a:cubicBezTo>
                  <a:pt x="440" y="664"/>
                  <a:pt x="467" y="691"/>
                  <a:pt x="467" y="724"/>
                </a:cubicBezTo>
                <a:cubicBezTo>
                  <a:pt x="467" y="756"/>
                  <a:pt x="440" y="783"/>
                  <a:pt x="408" y="783"/>
                </a:cubicBezTo>
                <a:cubicBezTo>
                  <a:pt x="375" y="783"/>
                  <a:pt x="348" y="756"/>
                  <a:pt x="348" y="724"/>
                </a:cubicBezTo>
                <a:close/>
                <a:moveTo>
                  <a:pt x="696" y="724"/>
                </a:moveTo>
                <a:cubicBezTo>
                  <a:pt x="696" y="691"/>
                  <a:pt x="723" y="664"/>
                  <a:pt x="756" y="664"/>
                </a:cubicBezTo>
                <a:cubicBezTo>
                  <a:pt x="788" y="664"/>
                  <a:pt x="815" y="691"/>
                  <a:pt x="815" y="724"/>
                </a:cubicBezTo>
                <a:cubicBezTo>
                  <a:pt x="815" y="756"/>
                  <a:pt x="788" y="783"/>
                  <a:pt x="756" y="783"/>
                </a:cubicBezTo>
                <a:cubicBezTo>
                  <a:pt x="723" y="783"/>
                  <a:pt x="696" y="756"/>
                  <a:pt x="696" y="724"/>
                </a:cubicBezTo>
                <a:close/>
                <a:moveTo>
                  <a:pt x="1044" y="724"/>
                </a:moveTo>
                <a:cubicBezTo>
                  <a:pt x="1044" y="691"/>
                  <a:pt x="1071" y="664"/>
                  <a:pt x="1104" y="664"/>
                </a:cubicBezTo>
                <a:cubicBezTo>
                  <a:pt x="1136" y="664"/>
                  <a:pt x="1163" y="691"/>
                  <a:pt x="1163" y="724"/>
                </a:cubicBezTo>
                <a:cubicBezTo>
                  <a:pt x="1163" y="756"/>
                  <a:pt x="1136" y="783"/>
                  <a:pt x="1104" y="783"/>
                </a:cubicBezTo>
                <a:cubicBezTo>
                  <a:pt x="1071" y="783"/>
                  <a:pt x="1044" y="756"/>
                  <a:pt x="1044" y="724"/>
                </a:cubicBezTo>
                <a:close/>
                <a:moveTo>
                  <a:pt x="1392" y="724"/>
                </a:moveTo>
                <a:cubicBezTo>
                  <a:pt x="1392" y="691"/>
                  <a:pt x="1419" y="664"/>
                  <a:pt x="1452" y="664"/>
                </a:cubicBezTo>
                <a:cubicBezTo>
                  <a:pt x="1484" y="664"/>
                  <a:pt x="1511" y="691"/>
                  <a:pt x="1511" y="724"/>
                </a:cubicBezTo>
                <a:cubicBezTo>
                  <a:pt x="1511" y="756"/>
                  <a:pt x="1484" y="783"/>
                  <a:pt x="1452" y="783"/>
                </a:cubicBezTo>
                <a:cubicBezTo>
                  <a:pt x="1419" y="783"/>
                  <a:pt x="1392" y="756"/>
                  <a:pt x="1392" y="724"/>
                </a:cubicBezTo>
                <a:close/>
                <a:moveTo>
                  <a:pt x="1740" y="724"/>
                </a:moveTo>
                <a:cubicBezTo>
                  <a:pt x="1740" y="691"/>
                  <a:pt x="1767" y="664"/>
                  <a:pt x="1800" y="664"/>
                </a:cubicBezTo>
                <a:cubicBezTo>
                  <a:pt x="1832" y="664"/>
                  <a:pt x="1859" y="691"/>
                  <a:pt x="1859" y="724"/>
                </a:cubicBezTo>
                <a:cubicBezTo>
                  <a:pt x="1859" y="756"/>
                  <a:pt x="1832" y="783"/>
                  <a:pt x="1800" y="783"/>
                </a:cubicBezTo>
                <a:cubicBezTo>
                  <a:pt x="1767" y="783"/>
                  <a:pt x="1740" y="756"/>
                  <a:pt x="1740" y="724"/>
                </a:cubicBezTo>
                <a:close/>
                <a:moveTo>
                  <a:pt x="2088" y="724"/>
                </a:moveTo>
                <a:cubicBezTo>
                  <a:pt x="2088" y="691"/>
                  <a:pt x="2115" y="664"/>
                  <a:pt x="2148" y="664"/>
                </a:cubicBezTo>
                <a:cubicBezTo>
                  <a:pt x="2180" y="664"/>
                  <a:pt x="2207" y="691"/>
                  <a:pt x="2207" y="724"/>
                </a:cubicBezTo>
                <a:cubicBezTo>
                  <a:pt x="2207" y="756"/>
                  <a:pt x="2180" y="783"/>
                  <a:pt x="2148" y="783"/>
                </a:cubicBezTo>
                <a:cubicBezTo>
                  <a:pt x="2115" y="783"/>
                  <a:pt x="2088" y="756"/>
                  <a:pt x="2088" y="724"/>
                </a:cubicBezTo>
                <a:close/>
                <a:moveTo>
                  <a:pt x="2436" y="724"/>
                </a:moveTo>
                <a:cubicBezTo>
                  <a:pt x="2436" y="691"/>
                  <a:pt x="2463" y="664"/>
                  <a:pt x="2496" y="664"/>
                </a:cubicBezTo>
                <a:cubicBezTo>
                  <a:pt x="2528" y="664"/>
                  <a:pt x="2555" y="691"/>
                  <a:pt x="2555" y="724"/>
                </a:cubicBezTo>
                <a:cubicBezTo>
                  <a:pt x="2555" y="756"/>
                  <a:pt x="2528" y="783"/>
                  <a:pt x="2496" y="783"/>
                </a:cubicBezTo>
                <a:cubicBezTo>
                  <a:pt x="2463" y="783"/>
                  <a:pt x="2436" y="756"/>
                  <a:pt x="2436" y="724"/>
                </a:cubicBezTo>
                <a:close/>
                <a:moveTo>
                  <a:pt x="2784" y="724"/>
                </a:moveTo>
                <a:cubicBezTo>
                  <a:pt x="2784" y="691"/>
                  <a:pt x="2811" y="664"/>
                  <a:pt x="2844" y="664"/>
                </a:cubicBezTo>
                <a:cubicBezTo>
                  <a:pt x="2876" y="664"/>
                  <a:pt x="2903" y="691"/>
                  <a:pt x="2903" y="724"/>
                </a:cubicBezTo>
                <a:cubicBezTo>
                  <a:pt x="2903" y="756"/>
                  <a:pt x="2876" y="783"/>
                  <a:pt x="2844" y="783"/>
                </a:cubicBezTo>
                <a:cubicBezTo>
                  <a:pt x="2811" y="783"/>
                  <a:pt x="2784" y="756"/>
                  <a:pt x="2784" y="724"/>
                </a:cubicBezTo>
                <a:close/>
              </a:path>
            </a:pathLst>
          </a:custGeom>
          <a:solidFill>
            <a:schemeClr val="accent4">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29" name="任意多边形 28"/>
          <p:cNvSpPr/>
          <p:nvPr/>
        </p:nvSpPr>
        <p:spPr>
          <a:xfrm>
            <a:off x="5470525" y="413385"/>
            <a:ext cx="6727825" cy="618299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9493" h="8701">
                <a:moveTo>
                  <a:pt x="8011" y="0"/>
                </a:moveTo>
                <a:cubicBezTo>
                  <a:pt x="8510" y="0"/>
                  <a:pt x="8999" y="41"/>
                  <a:pt x="9472" y="120"/>
                </a:cubicBezTo>
                <a:lnTo>
                  <a:pt x="9493" y="124"/>
                </a:lnTo>
                <a:lnTo>
                  <a:pt x="9493" y="8701"/>
                </a:lnTo>
                <a:lnTo>
                  <a:pt x="166" y="8701"/>
                </a:lnTo>
                <a:lnTo>
                  <a:pt x="163" y="8685"/>
                </a:lnTo>
                <a:cubicBezTo>
                  <a:pt x="56" y="8214"/>
                  <a:pt x="0" y="7728"/>
                  <a:pt x="0" y="7229"/>
                </a:cubicBezTo>
                <a:cubicBezTo>
                  <a:pt x="0" y="3237"/>
                  <a:pt x="3587" y="0"/>
                  <a:pt x="8011" y="0"/>
                </a:cubicBezTo>
                <a:close/>
              </a:path>
            </a:pathLst>
          </a:custGeom>
          <a:solidFill>
            <a:schemeClr val="accent4"/>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9" name="文本框 8"/>
          <p:cNvSpPr txBox="1"/>
          <p:nvPr/>
        </p:nvSpPr>
        <p:spPr>
          <a:xfrm>
            <a:off x="549910" y="2237740"/>
            <a:ext cx="5062220" cy="951865"/>
          </a:xfrm>
          <a:prstGeom prst="rect">
            <a:avLst/>
          </a:prstGeom>
          <a:noFill/>
          <a:ln>
            <a:noFill/>
          </a:ln>
        </p:spPr>
        <p:txBody>
          <a:bodyPr wrap="square" rtlCol="0">
            <a:noAutofit/>
          </a:bodyPr>
          <a:p>
            <a:r>
              <a:rPr lang="zh-CN" altLang="en-US" sz="3000" b="1">
                <a:ln>
                  <a:solidFill>
                    <a:srgbClr val="1D2088"/>
                  </a:solidFill>
                </a:ln>
                <a:solidFill>
                  <a:srgbClr val="1D2088"/>
                </a:solidFill>
                <a:latin typeface="宋体" panose="02010600030101010101" pitchFamily="2" charset="-122"/>
                <a:ea typeface="宋体" panose="02010600030101010101" pitchFamily="2" charset="-122"/>
                <a:cs typeface="+mn-lt"/>
              </a:rPr>
              <a:t>深圳富明精密工业有限公司</a:t>
            </a:r>
            <a:endParaRPr lang="zh-CN" altLang="en-US" sz="3000" b="1">
              <a:ln>
                <a:solidFill>
                  <a:srgbClr val="1D2088"/>
                </a:solidFill>
              </a:ln>
              <a:solidFill>
                <a:srgbClr val="1D2088"/>
              </a:solidFill>
              <a:latin typeface="宋体" panose="02010600030101010101" pitchFamily="2" charset="-122"/>
              <a:ea typeface="宋体" panose="02010600030101010101" pitchFamily="2" charset="-122"/>
              <a:cs typeface="+mn-lt"/>
            </a:endParaRPr>
          </a:p>
          <a:p>
            <a:r>
              <a:rPr lang="en-US" altLang="zh-CN" sz="2000">
                <a:ln>
                  <a:solidFill>
                    <a:srgbClr val="1D2088"/>
                  </a:solidFill>
                </a:ln>
                <a:solidFill>
                  <a:srgbClr val="1D2088"/>
                </a:solidFill>
                <a:latin typeface="Calibri" panose="020F0502020204030204" charset="0"/>
                <a:ea typeface="+mn-lt"/>
                <a:cs typeface="Calibri" panose="020F0502020204030204" charset="0"/>
              </a:rPr>
              <a:t>Shenzhen Forman Precision Industry Co.,Ltd.</a:t>
            </a:r>
            <a:endParaRPr lang="en-US" altLang="zh-CN" sz="2000">
              <a:ln>
                <a:solidFill>
                  <a:srgbClr val="1D2088"/>
                </a:solidFill>
              </a:ln>
              <a:solidFill>
                <a:srgbClr val="1D2088"/>
              </a:solidFill>
              <a:latin typeface="Calibri" panose="020F0502020204030204" charset="0"/>
              <a:ea typeface="+mn-lt"/>
              <a:cs typeface="Calibri" panose="020F0502020204030204" charset="0"/>
            </a:endParaRPr>
          </a:p>
        </p:txBody>
      </p:sp>
      <p:sp>
        <p:nvSpPr>
          <p:cNvPr id="10" name="文本框 9"/>
          <p:cNvSpPr txBox="1"/>
          <p:nvPr/>
        </p:nvSpPr>
        <p:spPr>
          <a:xfrm>
            <a:off x="792480" y="3750310"/>
            <a:ext cx="3364230" cy="1127760"/>
          </a:xfrm>
          <a:prstGeom prst="rect">
            <a:avLst/>
          </a:prstGeom>
          <a:noFill/>
        </p:spPr>
        <p:txBody>
          <a:bodyPr wrap="square" rtlCol="0">
            <a:spAutoFit/>
          </a:bodyPr>
          <a:p>
            <a:pPr indent="0" algn="l" fontAlgn="auto">
              <a:lnSpc>
                <a:spcPct val="135000"/>
              </a:lnSpc>
            </a:pPr>
            <a:r>
              <a:rPr lang="en-US" altLang="zh-CN" sz="1400" b="1">
                <a:solidFill>
                  <a:srgbClr val="1D2088"/>
                </a:solidFill>
                <a:latin typeface="Calibri" panose="020F0502020204030204" charset="0"/>
                <a:ea typeface="+mn-lt"/>
                <a:cs typeface="Calibri" panose="020F0502020204030204" charset="0"/>
              </a:rPr>
              <a:t>Our Core Value:</a:t>
            </a:r>
            <a:endParaRPr lang="en-US" altLang="zh-CN" sz="1200" b="1">
              <a:solidFill>
                <a:srgbClr val="1D2088"/>
              </a:solidFill>
              <a:latin typeface="Calibri" panose="020F0502020204030204" charset="0"/>
              <a:ea typeface="+mn-lt"/>
              <a:cs typeface="Calibri" panose="020F0502020204030204" charset="0"/>
            </a:endParaRPr>
          </a:p>
          <a:p>
            <a:pPr indent="0" algn="l" fontAlgn="auto">
              <a:lnSpc>
                <a:spcPct val="135000"/>
              </a:lnSpc>
            </a:pPr>
            <a:r>
              <a:rPr lang="en-US" altLang="zh-CN" sz="1200" b="1">
                <a:solidFill>
                  <a:srgbClr val="1D2088"/>
                </a:solidFill>
                <a:latin typeface="Calibri" panose="020F0502020204030204" charset="0"/>
                <a:ea typeface="+mn-lt"/>
                <a:cs typeface="Calibri" panose="020F0502020204030204" charset="0"/>
              </a:rPr>
              <a:t>Customer-centric, </a:t>
            </a:r>
            <a:endParaRPr lang="en-US" altLang="zh-CN" sz="1200" b="1">
              <a:solidFill>
                <a:srgbClr val="1D2088"/>
              </a:solidFill>
              <a:latin typeface="Calibri" panose="020F0502020204030204" charset="0"/>
              <a:ea typeface="+mn-lt"/>
              <a:cs typeface="Calibri" panose="020F0502020204030204" charset="0"/>
            </a:endParaRPr>
          </a:p>
          <a:p>
            <a:pPr indent="0" algn="l" fontAlgn="auto">
              <a:lnSpc>
                <a:spcPct val="135000"/>
              </a:lnSpc>
            </a:pPr>
            <a:r>
              <a:rPr lang="en-US" altLang="zh-CN" sz="1200" b="1">
                <a:solidFill>
                  <a:srgbClr val="1D2088"/>
                </a:solidFill>
                <a:latin typeface="Calibri" panose="020F0502020204030204" charset="0"/>
                <a:ea typeface="+mn-lt"/>
                <a:cs typeface="Calibri" panose="020F0502020204030204" charset="0"/>
              </a:rPr>
              <a:t>Contributor-Oriented, </a:t>
            </a:r>
            <a:endParaRPr lang="en-US" altLang="zh-CN" sz="1200" b="1">
              <a:solidFill>
                <a:srgbClr val="1D2088"/>
              </a:solidFill>
              <a:latin typeface="Calibri" panose="020F0502020204030204" charset="0"/>
              <a:ea typeface="+mn-lt"/>
              <a:cs typeface="Calibri" panose="020F0502020204030204" charset="0"/>
            </a:endParaRPr>
          </a:p>
          <a:p>
            <a:pPr indent="0" algn="l" fontAlgn="auto">
              <a:lnSpc>
                <a:spcPct val="135000"/>
              </a:lnSpc>
            </a:pPr>
            <a:r>
              <a:rPr lang="en-US" altLang="zh-CN" sz="1200" b="1">
                <a:solidFill>
                  <a:srgbClr val="1D2088"/>
                </a:solidFill>
                <a:latin typeface="Calibri" panose="020F0502020204030204" charset="0"/>
                <a:ea typeface="+mn-lt"/>
                <a:cs typeface="Calibri" panose="020F0502020204030204" charset="0"/>
              </a:rPr>
              <a:t>Always try our best!</a:t>
            </a:r>
            <a:endParaRPr lang="en-US" altLang="zh-CN" sz="1200" b="1">
              <a:solidFill>
                <a:srgbClr val="1D2088"/>
              </a:solidFill>
              <a:latin typeface="Calibri" panose="020F0502020204030204" charset="0"/>
              <a:ea typeface="+mn-lt"/>
              <a:cs typeface="Calibri" panose="020F0502020204030204" charset="0"/>
            </a:endParaRPr>
          </a:p>
        </p:txBody>
      </p:sp>
      <p:sp>
        <p:nvSpPr>
          <p:cNvPr id="11" name="椭圆 10"/>
          <p:cNvSpPr/>
          <p:nvPr/>
        </p:nvSpPr>
        <p:spPr>
          <a:xfrm>
            <a:off x="659130" y="6119495"/>
            <a:ext cx="156210" cy="156210"/>
          </a:xfrm>
          <a:prstGeom prst="ellipse">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椭圆 11"/>
          <p:cNvSpPr/>
          <p:nvPr/>
        </p:nvSpPr>
        <p:spPr>
          <a:xfrm>
            <a:off x="892810" y="6119495"/>
            <a:ext cx="156210" cy="156210"/>
          </a:xfrm>
          <a:prstGeom prst="ellipse">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椭圆 12"/>
          <p:cNvSpPr/>
          <p:nvPr/>
        </p:nvSpPr>
        <p:spPr>
          <a:xfrm>
            <a:off x="1126490" y="6119495"/>
            <a:ext cx="156210" cy="156210"/>
          </a:xfrm>
          <a:prstGeom prst="ellipse">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3" name="图片 22" descr="logo"/>
          <p:cNvPicPr>
            <a:picLocks noChangeAspect="1"/>
          </p:cNvPicPr>
          <p:nvPr/>
        </p:nvPicPr>
        <p:blipFill>
          <a:blip r:embed="rId1"/>
          <a:srcRect l="16097" t="1961" r="17289" b="6624"/>
          <a:stretch>
            <a:fillRect/>
          </a:stretch>
        </p:blipFill>
        <p:spPr>
          <a:xfrm>
            <a:off x="549910" y="414020"/>
            <a:ext cx="1064260" cy="1095375"/>
          </a:xfrm>
          <a:prstGeom prst="rect">
            <a:avLst/>
          </a:prstGeom>
        </p:spPr>
      </p:pic>
      <p:cxnSp>
        <p:nvCxnSpPr>
          <p:cNvPr id="24" name="直接连接符 23"/>
          <p:cNvCxnSpPr/>
          <p:nvPr/>
        </p:nvCxnSpPr>
        <p:spPr>
          <a:xfrm>
            <a:off x="665480" y="3346450"/>
            <a:ext cx="476250" cy="0"/>
          </a:xfrm>
          <a:prstGeom prst="line">
            <a:avLst/>
          </a:prstGeom>
          <a:ln w="25400">
            <a:solidFill>
              <a:srgbClr val="1D2A75"/>
            </a:solidFill>
          </a:ln>
        </p:spPr>
        <p:style>
          <a:lnRef idx="2">
            <a:schemeClr val="accent1"/>
          </a:lnRef>
          <a:fillRef idx="0">
            <a:srgbClr val="FFFFFF"/>
          </a:fillRef>
          <a:effectRef idx="0">
            <a:srgbClr val="FFFFFF"/>
          </a:effectRef>
          <a:fontRef idx="minor">
            <a:schemeClr val="tx1"/>
          </a:fontRef>
        </p:style>
      </p:cxnSp>
      <p:sp>
        <p:nvSpPr>
          <p:cNvPr id="26" name="任意多边形 25"/>
          <p:cNvSpPr/>
          <p:nvPr/>
        </p:nvSpPr>
        <p:spPr>
          <a:xfrm>
            <a:off x="5473700" y="1094740"/>
            <a:ext cx="6731000" cy="575246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9498" h="8116">
                <a:moveTo>
                  <a:pt x="7329" y="0"/>
                </a:moveTo>
                <a:cubicBezTo>
                  <a:pt x="8079" y="0"/>
                  <a:pt x="8802" y="104"/>
                  <a:pt x="9484" y="296"/>
                </a:cubicBezTo>
                <a:lnTo>
                  <a:pt x="9498" y="300"/>
                </a:lnTo>
                <a:lnTo>
                  <a:pt x="9498" y="8116"/>
                </a:lnTo>
                <a:lnTo>
                  <a:pt x="152" y="8116"/>
                </a:lnTo>
                <a:lnTo>
                  <a:pt x="149" y="8101"/>
                </a:lnTo>
                <a:cubicBezTo>
                  <a:pt x="51" y="7662"/>
                  <a:pt x="0" y="7208"/>
                  <a:pt x="0" y="6743"/>
                </a:cubicBezTo>
                <a:cubicBezTo>
                  <a:pt x="0" y="3019"/>
                  <a:pt x="3281" y="0"/>
                  <a:pt x="7329" y="0"/>
                </a:cubicBezTo>
                <a:close/>
              </a:path>
            </a:pathLst>
          </a:custGeom>
          <a:blipFill rotWithShape="1">
            <a:blip r:embed="rId2"/>
            <a:tile tx="-762000" ty="0" sx="80000" sy="80000" flip="none" algn="tl"/>
          </a:blipFill>
          <a:ln w="25400">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en-US" altLang="zh-CN"/>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对象 2"/>
          <p:cNvGraphicFramePr/>
          <p:nvPr/>
        </p:nvGraphicFramePr>
        <p:xfrm>
          <a:off x="450215" y="2690495"/>
          <a:ext cx="3334385" cy="2894330"/>
        </p:xfrm>
        <a:graphic>
          <a:graphicData uri="http://schemas.openxmlformats.org/presentationml/2006/ole">
            <mc:AlternateContent xmlns:mc="http://schemas.openxmlformats.org/markup-compatibility/2006">
              <mc:Choice xmlns:v="urn:schemas-microsoft-com:vml" Requires="v">
                <p:oleObj spid="_x0000_s5" name="" r:id="rId1" imgW="12801600" imgH="10964545" progId="Photoshop.Image.21">
                  <p:embed/>
                </p:oleObj>
              </mc:Choice>
              <mc:Fallback>
                <p:oleObj name="" r:id="rId1" imgW="12801600" imgH="10964545" progId="Photoshop.Image.21">
                  <p:embed/>
                  <p:pic>
                    <p:nvPicPr>
                      <p:cNvPr id="0" name="图片 4"/>
                      <p:cNvPicPr/>
                      <p:nvPr/>
                    </p:nvPicPr>
                    <p:blipFill>
                      <a:blip r:embed="rId2"/>
                      <a:stretch>
                        <a:fillRect/>
                      </a:stretch>
                    </p:blipFill>
                    <p:spPr>
                      <a:xfrm>
                        <a:off x="450215" y="2690495"/>
                        <a:ext cx="3334385" cy="2894330"/>
                      </a:xfrm>
                      <a:prstGeom prst="rect">
                        <a:avLst/>
                      </a:prstGeom>
                      <a:ln>
                        <a:noFill/>
                      </a:ln>
                    </p:spPr>
                  </p:pic>
                </p:oleObj>
              </mc:Fallback>
            </mc:AlternateContent>
          </a:graphicData>
        </a:graphic>
      </p:graphicFrame>
      <p:sp>
        <p:nvSpPr>
          <p:cNvPr id="11" name="文本框 10"/>
          <p:cNvSpPr txBox="1"/>
          <p:nvPr/>
        </p:nvSpPr>
        <p:spPr>
          <a:xfrm>
            <a:off x="658495" y="1846580"/>
            <a:ext cx="3439160" cy="344805"/>
          </a:xfrm>
          <a:prstGeom prst="rect">
            <a:avLst/>
          </a:prstGeom>
          <a:noFill/>
          <a:ln>
            <a:noFill/>
          </a:ln>
        </p:spPr>
        <p:txBody>
          <a:bodyPr wrap="square" rtlCol="0">
            <a:spAutoFit/>
          </a:bodyPr>
          <a:p>
            <a:r>
              <a:rPr lang="en-US" altLang="zh-CN" sz="1650" b="1" dirty="0" smtClean="0">
                <a:solidFill>
                  <a:schemeClr val="accent1"/>
                </a:solidFill>
                <a:latin typeface="Calibri" panose="020F0502020204030204" charset="0"/>
                <a:ea typeface="+mj-lt"/>
                <a:cs typeface="Calibri" panose="020F0502020204030204" charset="0"/>
                <a:sym typeface="+mn-ea"/>
              </a:rPr>
              <a:t>Energy  storage connectors &amp; cables</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pic>
        <p:nvPicPr>
          <p:cNvPr id="14" name="图片 13" descr="60"/>
          <p:cNvPicPr>
            <a:picLocks noChangeAspect="1"/>
          </p:cNvPicPr>
          <p:nvPr/>
        </p:nvPicPr>
        <p:blipFill>
          <a:blip r:embed="rId3"/>
          <a:srcRect l="7077" t="12770" r="5710" b="14028"/>
          <a:stretch>
            <a:fillRect/>
          </a:stretch>
        </p:blipFill>
        <p:spPr>
          <a:xfrm>
            <a:off x="8279765" y="4924425"/>
            <a:ext cx="1377315" cy="1156335"/>
          </a:xfrm>
          <a:prstGeom prst="rect">
            <a:avLst/>
          </a:prstGeom>
          <a:ln>
            <a:solidFill>
              <a:schemeClr val="accent1"/>
            </a:solidFill>
          </a:ln>
        </p:spPr>
      </p:pic>
      <p:pic>
        <p:nvPicPr>
          <p:cNvPr id="19" name="图片 18" descr="4"/>
          <p:cNvPicPr>
            <a:picLocks noChangeAspect="1"/>
          </p:cNvPicPr>
          <p:nvPr/>
        </p:nvPicPr>
        <p:blipFill>
          <a:blip r:embed="rId4"/>
          <a:srcRect t="11278" r="3413" b="5037"/>
          <a:stretch>
            <a:fillRect/>
          </a:stretch>
        </p:blipFill>
        <p:spPr>
          <a:xfrm>
            <a:off x="9964420" y="4925854"/>
            <a:ext cx="1329690" cy="1153160"/>
          </a:xfrm>
          <a:prstGeom prst="rect">
            <a:avLst/>
          </a:prstGeom>
          <a:ln>
            <a:solidFill>
              <a:schemeClr val="accent1"/>
            </a:solidFill>
          </a:ln>
        </p:spPr>
      </p:pic>
      <p:sp>
        <p:nvSpPr>
          <p:cNvPr id="8" name="矩形 7"/>
          <p:cNvSpPr/>
          <p:nvPr/>
        </p:nvSpPr>
        <p:spPr>
          <a:xfrm>
            <a:off x="676910" y="1591945"/>
            <a:ext cx="183769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643890" y="1313180"/>
            <a:ext cx="187071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Products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6" name="箭头: 左弧形 5"/>
          <p:cNvSpPr/>
          <p:nvPr/>
        </p:nvSpPr>
        <p:spPr>
          <a:xfrm>
            <a:off x="902970" y="2681605"/>
            <a:ext cx="467360" cy="379730"/>
          </a:xfrm>
          <a:prstGeom prst="curvedRightArrow">
            <a:avLst/>
          </a:prstGeom>
          <a:solidFill>
            <a:srgbClr val="EACD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schemeClr val="tx1"/>
              </a:solidFill>
            </a:endParaRPr>
          </a:p>
        </p:txBody>
      </p:sp>
      <p:sp>
        <p:nvSpPr>
          <p:cNvPr id="7" name="箭头: 右弧形 6"/>
          <p:cNvSpPr/>
          <p:nvPr/>
        </p:nvSpPr>
        <p:spPr>
          <a:xfrm>
            <a:off x="1487170" y="2681605"/>
            <a:ext cx="444500" cy="381000"/>
          </a:xfrm>
          <a:prstGeom prst="curvedLeftArrow">
            <a:avLst/>
          </a:prstGeom>
          <a:solidFill>
            <a:srgbClr val="EACD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4" name="文本框 3"/>
          <p:cNvSpPr txBox="1"/>
          <p:nvPr/>
        </p:nvSpPr>
        <p:spPr>
          <a:xfrm>
            <a:off x="1196975" y="2651125"/>
            <a:ext cx="535940" cy="306705"/>
          </a:xfrm>
          <a:prstGeom prst="rect">
            <a:avLst/>
          </a:prstGeom>
          <a:noFill/>
        </p:spPr>
        <p:txBody>
          <a:bodyPr wrap="square" rtlCol="0">
            <a:spAutoFit/>
          </a:bodyPr>
          <a:p>
            <a:r>
              <a:rPr lang="en-US" altLang="zh-CN" sz="1400" dirty="0">
                <a:solidFill>
                  <a:srgbClr val="141789"/>
                </a:solidFill>
                <a:latin typeface="Calibri" panose="020F0502020204030204" charset="0"/>
                <a:cs typeface="Calibri" panose="020F0502020204030204" charset="0"/>
              </a:rPr>
              <a:t>360°</a:t>
            </a:r>
            <a:endParaRPr lang="en-US" altLang="zh-CN" sz="1400" dirty="0">
              <a:solidFill>
                <a:srgbClr val="141789"/>
              </a:solidFill>
              <a:latin typeface="Calibri" panose="020F0502020204030204" charset="0"/>
              <a:cs typeface="Calibri" panose="020F0502020204030204" charset="0"/>
            </a:endParaRPr>
          </a:p>
        </p:txBody>
      </p:sp>
      <p:sp>
        <p:nvSpPr>
          <p:cNvPr id="9" name="文本框 8"/>
          <p:cNvSpPr txBox="1"/>
          <p:nvPr/>
        </p:nvSpPr>
        <p:spPr>
          <a:xfrm>
            <a:off x="2350770" y="2683510"/>
            <a:ext cx="1173480" cy="306705"/>
          </a:xfrm>
          <a:prstGeom prst="rect">
            <a:avLst/>
          </a:prstGeom>
          <a:noFill/>
        </p:spPr>
        <p:txBody>
          <a:bodyPr wrap="square" rtlCol="0">
            <a:spAutoFit/>
          </a:bodyPr>
          <a:p>
            <a:r>
              <a:rPr lang="en-US" altLang="zh-CN" sz="1400" dirty="0">
                <a:latin typeface="Calibri" panose="020F0502020204030204" charset="0"/>
                <a:cs typeface="Calibri" panose="020F0502020204030204" charset="0"/>
              </a:rPr>
              <a:t>360° Rotating</a:t>
            </a:r>
            <a:endParaRPr lang="en-US" altLang="zh-CN" sz="1400" dirty="0">
              <a:latin typeface="Calibri" panose="020F0502020204030204" charset="0"/>
              <a:cs typeface="Calibri" panose="020F0502020204030204" charset="0"/>
            </a:endParaRPr>
          </a:p>
        </p:txBody>
      </p:sp>
      <p:sp>
        <p:nvSpPr>
          <p:cNvPr id="15" name="文本框 14"/>
          <p:cNvSpPr txBox="1"/>
          <p:nvPr/>
        </p:nvSpPr>
        <p:spPr>
          <a:xfrm>
            <a:off x="2350135" y="3032125"/>
            <a:ext cx="1410335" cy="306705"/>
          </a:xfrm>
          <a:prstGeom prst="rect">
            <a:avLst/>
          </a:prstGeom>
          <a:noFill/>
        </p:spPr>
        <p:txBody>
          <a:bodyPr wrap="square" rtlCol="0">
            <a:spAutoFit/>
          </a:bodyPr>
          <a:p>
            <a:r>
              <a:rPr lang="en-US" altLang="zh-CN" sz="1400" dirty="0">
                <a:latin typeface="Calibri" panose="020F0502020204030204" charset="0"/>
                <a:cs typeface="Calibri" panose="020F0502020204030204" charset="0"/>
              </a:rPr>
              <a:t>Press to release</a:t>
            </a:r>
            <a:endParaRPr lang="en-US" altLang="zh-CN" sz="1400" dirty="0">
              <a:latin typeface="Calibri" panose="020F0502020204030204" charset="0"/>
              <a:cs typeface="Calibri" panose="020F0502020204030204" charset="0"/>
            </a:endParaRPr>
          </a:p>
        </p:txBody>
      </p:sp>
      <p:cxnSp>
        <p:nvCxnSpPr>
          <p:cNvPr id="39" name="直接连接符 38"/>
          <p:cNvCxnSpPr/>
          <p:nvPr/>
        </p:nvCxnSpPr>
        <p:spPr>
          <a:xfrm>
            <a:off x="1497965" y="4640580"/>
            <a:ext cx="703580"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46" name="文本框 45"/>
          <p:cNvSpPr txBox="1"/>
          <p:nvPr/>
        </p:nvSpPr>
        <p:spPr>
          <a:xfrm>
            <a:off x="2199005" y="4490085"/>
            <a:ext cx="1617345" cy="737235"/>
          </a:xfrm>
          <a:prstGeom prst="rect">
            <a:avLst/>
          </a:prstGeom>
          <a:noFill/>
        </p:spPr>
        <p:txBody>
          <a:bodyPr wrap="square" rtlCol="0">
            <a:spAutoFit/>
          </a:bodyPr>
          <a:p>
            <a:r>
              <a:rPr lang="en-US" altLang="zh-CN" sz="1400" dirty="0">
                <a:latin typeface="Calibri" panose="020F0502020204030204" charset="0"/>
                <a:cs typeface="Calibri" panose="020F0502020204030204" charset="0"/>
              </a:rPr>
              <a:t>Different installation</a:t>
            </a:r>
            <a:r>
              <a:rPr lang="zh-CN" altLang="en-US" sz="1400" dirty="0">
                <a:latin typeface="Calibri" panose="020F0502020204030204" charset="0"/>
                <a:cs typeface="Calibri" panose="020F0502020204030204" charset="0"/>
              </a:rPr>
              <a:t> </a:t>
            </a:r>
            <a:r>
              <a:rPr lang="en-US" altLang="zh-CN" sz="1400" dirty="0">
                <a:latin typeface="Calibri" panose="020F0502020204030204" charset="0"/>
                <a:cs typeface="Calibri" panose="020F0502020204030204" charset="0"/>
              </a:rPr>
              <a:t>key on pole and color</a:t>
            </a:r>
            <a:endParaRPr lang="zh-CN" altLang="en-US" sz="1400" dirty="0">
              <a:latin typeface="Calibri" panose="020F0502020204030204" charset="0"/>
              <a:cs typeface="Calibri" panose="020F0502020204030204" charset="0"/>
            </a:endParaRPr>
          </a:p>
        </p:txBody>
      </p:sp>
      <p:sp>
        <p:nvSpPr>
          <p:cNvPr id="62" name="文本框 61"/>
          <p:cNvSpPr txBox="1"/>
          <p:nvPr/>
        </p:nvSpPr>
        <p:spPr>
          <a:xfrm>
            <a:off x="736600" y="5501005"/>
            <a:ext cx="2034540" cy="521970"/>
          </a:xfrm>
          <a:prstGeom prst="rect">
            <a:avLst/>
          </a:prstGeom>
          <a:noFill/>
        </p:spPr>
        <p:txBody>
          <a:bodyPr wrap="square" rtlCol="0">
            <a:spAutoFit/>
          </a:bodyPr>
          <a:p>
            <a:r>
              <a:rPr lang="en-US" altLang="zh-CN" sz="1400" dirty="0">
                <a:latin typeface="Calibri" panose="020F0502020204030204" charset="0"/>
                <a:cs typeface="Calibri" panose="020F0502020204030204" charset="0"/>
              </a:rPr>
              <a:t>Five connection method on each Pole and color</a:t>
            </a:r>
            <a:endParaRPr lang="en-US" altLang="zh-CN" sz="1400" dirty="0">
              <a:latin typeface="Calibri" panose="020F0502020204030204" charset="0"/>
              <a:cs typeface="Calibri" panose="020F0502020204030204" charset="0"/>
            </a:endParaRPr>
          </a:p>
        </p:txBody>
      </p:sp>
      <p:sp>
        <p:nvSpPr>
          <p:cNvPr id="41" name="文本框 40"/>
          <p:cNvSpPr txBox="1"/>
          <p:nvPr/>
        </p:nvSpPr>
        <p:spPr>
          <a:xfrm>
            <a:off x="4180840" y="1311275"/>
            <a:ext cx="2301240" cy="2168525"/>
          </a:xfrm>
          <a:prstGeom prst="rect">
            <a:avLst/>
          </a:prstGeom>
          <a:noFill/>
        </p:spPr>
        <p:txBody>
          <a:bodyPr wrap="square" rtlCol="0">
            <a:spAutoFit/>
          </a:bodyPr>
          <a:p>
            <a:pPr indent="0" fontAlgn="auto">
              <a:lnSpc>
                <a:spcPct val="125000"/>
              </a:lnSpc>
              <a:buFont typeface="Arial" panose="020B0604020202020204" pitchFamily="34" charset="0"/>
              <a:buNone/>
            </a:pPr>
            <a:r>
              <a:rPr lang="zh-CN" altLang="en-US" sz="1200" b="1">
                <a:latin typeface="Calibri" panose="020F0502020204030204" charset="0"/>
                <a:cs typeface="Calibri" panose="020F0502020204030204" charset="0"/>
              </a:rPr>
              <a:t>Key  Features:</a:t>
            </a:r>
            <a:endParaRPr lang="zh-CN" altLang="en-US" sz="1200" b="1">
              <a:latin typeface="Calibri" panose="020F0502020204030204" charset="0"/>
              <a:cs typeface="Calibri" panose="020F0502020204030204" charset="0"/>
            </a:endParaRPr>
          </a:p>
          <a:p>
            <a:pPr marL="285750" indent="-285750" fontAlgn="auto">
              <a:lnSpc>
                <a:spcPct val="125000"/>
              </a:lnSpc>
              <a:buFont typeface="Arial" panose="020B0604020202020204" pitchFamily="34" charset="0"/>
              <a:buChar char="•"/>
            </a:pPr>
            <a:r>
              <a:rPr lang="zh-CN" altLang="en-US" sz="1200">
                <a:latin typeface="Calibri" panose="020F0502020204030204" charset="0"/>
                <a:cs typeface="Calibri" panose="020F0502020204030204" charset="0"/>
              </a:rPr>
              <a:t>Touch proof, safety, reliability</a:t>
            </a:r>
            <a:endParaRPr lang="zh-CN" altLang="en-US" sz="1200">
              <a:latin typeface="Calibri" panose="020F0502020204030204" charset="0"/>
              <a:cs typeface="Calibri" panose="020F0502020204030204" charset="0"/>
            </a:endParaRPr>
          </a:p>
          <a:p>
            <a:pPr marL="285750" indent="-285750" fontAlgn="auto">
              <a:lnSpc>
                <a:spcPct val="125000"/>
              </a:lnSpc>
              <a:buFont typeface="Arial" panose="020B0604020202020204" pitchFamily="34" charset="0"/>
              <a:buChar char="•"/>
            </a:pPr>
            <a:r>
              <a:rPr lang="zh-CN" altLang="en-US" sz="1200">
                <a:latin typeface="Calibri" panose="020F0502020204030204" charset="0"/>
                <a:cs typeface="Calibri" panose="020F0502020204030204" charset="0"/>
              </a:rPr>
              <a:t>360° rotating plug, conserve space, operational</a:t>
            </a:r>
            <a:endParaRPr lang="zh-CN" altLang="en-US" sz="1200">
              <a:latin typeface="Calibri" panose="020F0502020204030204" charset="0"/>
              <a:cs typeface="Calibri" panose="020F0502020204030204" charset="0"/>
            </a:endParaRPr>
          </a:p>
          <a:p>
            <a:pPr marL="285750" indent="-285750" fontAlgn="auto">
              <a:lnSpc>
                <a:spcPct val="125000"/>
              </a:lnSpc>
              <a:buFont typeface="Arial" panose="020B0604020202020204" pitchFamily="34" charset="0"/>
              <a:buChar char="•"/>
            </a:pPr>
            <a:r>
              <a:rPr lang="zh-CN" altLang="en-US" sz="1200">
                <a:latin typeface="Calibri" panose="020F0502020204030204" charset="0"/>
                <a:cs typeface="Calibri" panose="020F0502020204030204" charset="0"/>
              </a:rPr>
              <a:t>efficiencies</a:t>
            </a:r>
            <a:endParaRPr lang="zh-CN" altLang="en-US" sz="1200">
              <a:latin typeface="Calibri" panose="020F0502020204030204" charset="0"/>
              <a:cs typeface="Calibri" panose="020F0502020204030204" charset="0"/>
            </a:endParaRPr>
          </a:p>
          <a:p>
            <a:pPr marL="285750" indent="-285750" fontAlgn="auto">
              <a:lnSpc>
                <a:spcPct val="125000"/>
              </a:lnSpc>
              <a:buFont typeface="Arial" panose="020B0604020202020204" pitchFamily="34" charset="0"/>
              <a:buChar char="•"/>
            </a:pPr>
            <a:r>
              <a:rPr lang="zh-CN" altLang="en-US" sz="1200">
                <a:latin typeface="Calibri" panose="020F0502020204030204" charset="0"/>
                <a:cs typeface="Calibri" panose="020F0502020204030204" charset="0"/>
              </a:rPr>
              <a:t>UL 4128 standard</a:t>
            </a:r>
            <a:endParaRPr lang="zh-CN" altLang="en-US" sz="1200">
              <a:latin typeface="Calibri" panose="020F0502020204030204" charset="0"/>
              <a:cs typeface="Calibri" panose="020F0502020204030204" charset="0"/>
            </a:endParaRPr>
          </a:p>
          <a:p>
            <a:pPr marL="285750" indent="-285750" fontAlgn="auto">
              <a:lnSpc>
                <a:spcPct val="125000"/>
              </a:lnSpc>
              <a:buFont typeface="Arial" panose="020B0604020202020204" pitchFamily="34" charset="0"/>
              <a:buChar char="•"/>
            </a:pPr>
            <a:r>
              <a:rPr lang="zh-CN" altLang="en-US" sz="1200">
                <a:latin typeface="Calibri" panose="020F0502020204030204" charset="0"/>
                <a:cs typeface="Calibri" panose="020F0502020204030204" charset="0"/>
              </a:rPr>
              <a:t>IP67 waterproof</a:t>
            </a:r>
            <a:endParaRPr lang="zh-CN" altLang="en-US" sz="1200">
              <a:latin typeface="Calibri" panose="020F0502020204030204" charset="0"/>
              <a:cs typeface="Calibri" panose="020F0502020204030204" charset="0"/>
            </a:endParaRPr>
          </a:p>
          <a:p>
            <a:pPr marL="285750" indent="-285750" fontAlgn="auto">
              <a:lnSpc>
                <a:spcPct val="125000"/>
              </a:lnSpc>
              <a:buFont typeface="Arial" panose="020B0604020202020204" pitchFamily="34" charset="0"/>
              <a:buChar char="•"/>
            </a:pPr>
            <a:r>
              <a:rPr lang="zh-CN" altLang="en-US" sz="1200">
                <a:latin typeface="Calibri" panose="020F0502020204030204" charset="0"/>
                <a:cs typeface="Calibri" panose="020F0502020204030204" charset="0"/>
              </a:rPr>
              <a:t>Different  installation key on receptacles</a:t>
            </a:r>
            <a:endParaRPr lang="zh-CN" altLang="en-US" sz="1200">
              <a:latin typeface="Calibri" panose="020F0502020204030204" charset="0"/>
              <a:cs typeface="Calibri" panose="020F0502020204030204" charset="0"/>
            </a:endParaRPr>
          </a:p>
        </p:txBody>
      </p:sp>
      <p:pic>
        <p:nvPicPr>
          <p:cNvPr id="91" name="图片 90"/>
          <p:cNvPicPr>
            <a:picLocks noChangeAspect="1"/>
          </p:cNvPicPr>
          <p:nvPr>
            <p:custDataLst>
              <p:tags r:id="rId5"/>
            </p:custDataLst>
          </p:nvPr>
        </p:nvPicPr>
        <p:blipFill rotWithShape="1">
          <a:blip r:embed="rId6">
            <a:extLst>
              <a:ext uri="{28A0092B-C50C-407E-A947-70E740481C1C}">
                <a14:useLocalDpi xmlns:a14="http://schemas.microsoft.com/office/drawing/2010/main" val="0"/>
              </a:ext>
            </a:extLst>
          </a:blip>
          <a:srcRect l="41351" t="74654" r="46204" b="10357"/>
          <a:stretch>
            <a:fillRect/>
          </a:stretch>
        </p:blipFill>
        <p:spPr>
          <a:xfrm>
            <a:off x="7103428" y="1437005"/>
            <a:ext cx="867410" cy="835660"/>
          </a:xfrm>
          <a:prstGeom prst="rect">
            <a:avLst/>
          </a:prstGeom>
          <a:ln>
            <a:solidFill>
              <a:schemeClr val="accent1"/>
            </a:solidFill>
          </a:ln>
        </p:spPr>
      </p:pic>
      <p:pic>
        <p:nvPicPr>
          <p:cNvPr id="92" name="图片 91"/>
          <p:cNvPicPr>
            <a:picLocks noChangeAspect="1"/>
          </p:cNvPicPr>
          <p:nvPr>
            <p:custDataLst>
              <p:tags r:id="rId7"/>
            </p:custDataLst>
          </p:nvPr>
        </p:nvPicPr>
        <p:blipFill rotWithShape="1">
          <a:blip r:embed="rId8" cstate="print">
            <a:extLst>
              <a:ext uri="{28A0092B-C50C-407E-A947-70E740481C1C}">
                <a14:useLocalDpi xmlns:a14="http://schemas.microsoft.com/office/drawing/2010/main" val="0"/>
              </a:ext>
            </a:extLst>
          </a:blip>
          <a:srcRect l="42707" t="62499" r="42420" b="17450"/>
          <a:stretch>
            <a:fillRect/>
          </a:stretch>
        </p:blipFill>
        <p:spPr>
          <a:xfrm>
            <a:off x="8135303" y="1438910"/>
            <a:ext cx="770890" cy="831850"/>
          </a:xfrm>
          <a:prstGeom prst="rect">
            <a:avLst/>
          </a:prstGeom>
          <a:ln>
            <a:solidFill>
              <a:schemeClr val="accent1"/>
            </a:solidFill>
          </a:ln>
        </p:spPr>
      </p:pic>
      <p:pic>
        <p:nvPicPr>
          <p:cNvPr id="93" name="图片 92"/>
          <p:cNvPicPr>
            <a:picLocks noChangeAspect="1"/>
          </p:cNvPicPr>
          <p:nvPr>
            <p:custDataLst>
              <p:tags r:id="rId9"/>
            </p:custDataLst>
          </p:nvPr>
        </p:nvPicPr>
        <p:blipFill rotWithShape="1">
          <a:blip r:embed="rId10" cstate="print">
            <a:extLst>
              <a:ext uri="{28A0092B-C50C-407E-A947-70E740481C1C}">
                <a14:useLocalDpi xmlns:a14="http://schemas.microsoft.com/office/drawing/2010/main" val="0"/>
              </a:ext>
            </a:extLst>
          </a:blip>
          <a:srcRect l="43543" t="67969" r="42880" b="11372"/>
          <a:stretch>
            <a:fillRect/>
          </a:stretch>
        </p:blipFill>
        <p:spPr>
          <a:xfrm>
            <a:off x="9080500" y="1434465"/>
            <a:ext cx="690245" cy="840740"/>
          </a:xfrm>
          <a:prstGeom prst="rect">
            <a:avLst/>
          </a:prstGeom>
          <a:ln>
            <a:solidFill>
              <a:schemeClr val="accent1"/>
            </a:solidFill>
          </a:ln>
        </p:spPr>
      </p:pic>
      <p:pic>
        <p:nvPicPr>
          <p:cNvPr id="94" name="图片 93"/>
          <p:cNvPicPr>
            <a:picLocks noChangeAspect="1"/>
          </p:cNvPicPr>
          <p:nvPr>
            <p:custDataLst>
              <p:tags r:id="rId11"/>
            </p:custDataLst>
          </p:nvPr>
        </p:nvPicPr>
        <p:blipFill rotWithShape="1">
          <a:blip r:embed="rId12" cstate="print">
            <a:extLst>
              <a:ext uri="{28A0092B-C50C-407E-A947-70E740481C1C}">
                <a14:useLocalDpi xmlns:a14="http://schemas.microsoft.com/office/drawing/2010/main" val="0"/>
              </a:ext>
            </a:extLst>
          </a:blip>
          <a:srcRect l="39811" t="61024" r="44848" b="17024"/>
          <a:stretch>
            <a:fillRect/>
          </a:stretch>
        </p:blipFill>
        <p:spPr>
          <a:xfrm>
            <a:off x="9938703" y="1435735"/>
            <a:ext cx="731520" cy="838200"/>
          </a:xfrm>
          <a:prstGeom prst="rect">
            <a:avLst/>
          </a:prstGeom>
          <a:ln>
            <a:solidFill>
              <a:schemeClr val="accent1"/>
            </a:solidFill>
          </a:ln>
        </p:spPr>
      </p:pic>
      <p:pic>
        <p:nvPicPr>
          <p:cNvPr id="95" name="图片 94"/>
          <p:cNvPicPr>
            <a:picLocks noChangeAspect="1"/>
          </p:cNvPicPr>
          <p:nvPr>
            <p:custDataLst>
              <p:tags r:id="rId13"/>
            </p:custDataLst>
          </p:nvPr>
        </p:nvPicPr>
        <p:blipFill rotWithShape="1">
          <a:blip r:embed="rId14" cstate="print">
            <a:extLst>
              <a:ext uri="{28A0092B-C50C-407E-A947-70E740481C1C}">
                <a14:useLocalDpi xmlns:a14="http://schemas.microsoft.com/office/drawing/2010/main" val="0"/>
              </a:ext>
            </a:extLst>
          </a:blip>
          <a:srcRect l="45841" t="64903" r="40298" b="16925"/>
          <a:stretch>
            <a:fillRect/>
          </a:stretch>
        </p:blipFill>
        <p:spPr>
          <a:xfrm>
            <a:off x="10839133" y="1440498"/>
            <a:ext cx="789940" cy="828675"/>
          </a:xfrm>
          <a:prstGeom prst="rect">
            <a:avLst/>
          </a:prstGeom>
          <a:ln>
            <a:solidFill>
              <a:schemeClr val="accent1"/>
            </a:solidFill>
          </a:ln>
        </p:spPr>
      </p:pic>
      <p:sp>
        <p:nvSpPr>
          <p:cNvPr id="96" name="文本框 95"/>
          <p:cNvSpPr txBox="1"/>
          <p:nvPr>
            <p:custDataLst>
              <p:tags r:id="rId15"/>
            </p:custDataLst>
          </p:nvPr>
        </p:nvSpPr>
        <p:spPr>
          <a:xfrm>
            <a:off x="7092315" y="2336165"/>
            <a:ext cx="889635" cy="245110"/>
          </a:xfrm>
          <a:prstGeom prst="rect">
            <a:avLst/>
          </a:prstGeom>
          <a:noFill/>
        </p:spPr>
        <p:txBody>
          <a:bodyPr wrap="square" rtlCol="0">
            <a:spAutoFit/>
          </a:bodyPr>
          <a:p>
            <a:pPr algn="ctr"/>
            <a:r>
              <a:rPr lang="zh-CN" altLang="en-US" sz="1000">
                <a:latin typeface="Calibri" panose="020F0502020204030204" charset="0"/>
                <a:cs typeface="Calibri" panose="020F0502020204030204" charset="0"/>
              </a:rPr>
              <a:t>Outer Thread</a:t>
            </a:r>
            <a:endParaRPr lang="zh-CN" altLang="en-US" sz="1000">
              <a:latin typeface="Calibri" panose="020F0502020204030204" charset="0"/>
              <a:cs typeface="Calibri" panose="020F0502020204030204" charset="0"/>
            </a:endParaRPr>
          </a:p>
        </p:txBody>
      </p:sp>
      <p:sp>
        <p:nvSpPr>
          <p:cNvPr id="97" name="文本框 96"/>
          <p:cNvSpPr txBox="1"/>
          <p:nvPr>
            <p:custDataLst>
              <p:tags r:id="rId16"/>
            </p:custDataLst>
          </p:nvPr>
        </p:nvSpPr>
        <p:spPr>
          <a:xfrm>
            <a:off x="8088630" y="2336165"/>
            <a:ext cx="864235" cy="398780"/>
          </a:xfrm>
          <a:prstGeom prst="rect">
            <a:avLst/>
          </a:prstGeom>
          <a:noFill/>
        </p:spPr>
        <p:txBody>
          <a:bodyPr wrap="square" rtlCol="0">
            <a:spAutoFit/>
          </a:bodyPr>
          <a:p>
            <a:pPr algn="ctr"/>
            <a:r>
              <a:rPr lang="zh-CN" altLang="en-US" sz="1000">
                <a:latin typeface="Calibri" panose="020F0502020204030204" charset="0"/>
                <a:cs typeface="Calibri" panose="020F0502020204030204" charset="0"/>
              </a:rPr>
              <a:t>Copper Bar Inner Thread</a:t>
            </a:r>
            <a:endParaRPr lang="zh-CN" altLang="en-US" sz="1000">
              <a:latin typeface="Calibri" panose="020F0502020204030204" charset="0"/>
              <a:cs typeface="Calibri" panose="020F0502020204030204" charset="0"/>
            </a:endParaRPr>
          </a:p>
        </p:txBody>
      </p:sp>
      <p:sp>
        <p:nvSpPr>
          <p:cNvPr id="98" name="文本框 97"/>
          <p:cNvSpPr txBox="1"/>
          <p:nvPr>
            <p:custDataLst>
              <p:tags r:id="rId17"/>
            </p:custDataLst>
          </p:nvPr>
        </p:nvSpPr>
        <p:spPr>
          <a:xfrm>
            <a:off x="8994775" y="2336165"/>
            <a:ext cx="861695" cy="245110"/>
          </a:xfrm>
          <a:prstGeom prst="rect">
            <a:avLst/>
          </a:prstGeom>
          <a:noFill/>
        </p:spPr>
        <p:txBody>
          <a:bodyPr wrap="square" rtlCol="0">
            <a:spAutoFit/>
          </a:bodyPr>
          <a:p>
            <a:pPr algn="ctr"/>
            <a:r>
              <a:rPr lang="zh-CN" altLang="en-US" sz="1000">
                <a:latin typeface="Calibri" panose="020F0502020204030204" charset="0"/>
                <a:cs typeface="Calibri" panose="020F0502020204030204" charset="0"/>
              </a:rPr>
              <a:t>Inner Thread</a:t>
            </a:r>
            <a:endParaRPr lang="zh-CN" altLang="en-US" sz="1000">
              <a:latin typeface="Calibri" panose="020F0502020204030204" charset="0"/>
              <a:cs typeface="Calibri" panose="020F0502020204030204" charset="0"/>
            </a:endParaRPr>
          </a:p>
        </p:txBody>
      </p:sp>
      <p:sp>
        <p:nvSpPr>
          <p:cNvPr id="99" name="文本框 98"/>
          <p:cNvSpPr txBox="1"/>
          <p:nvPr>
            <p:custDataLst>
              <p:tags r:id="rId18"/>
            </p:custDataLst>
          </p:nvPr>
        </p:nvSpPr>
        <p:spPr>
          <a:xfrm>
            <a:off x="9921240" y="2336165"/>
            <a:ext cx="919480" cy="398780"/>
          </a:xfrm>
          <a:prstGeom prst="rect">
            <a:avLst/>
          </a:prstGeom>
          <a:noFill/>
        </p:spPr>
        <p:txBody>
          <a:bodyPr wrap="square" rtlCol="0">
            <a:spAutoFit/>
          </a:bodyPr>
          <a:p>
            <a:pPr algn="ctr"/>
            <a:r>
              <a:rPr lang="zh-CN" altLang="en-US" sz="1000">
                <a:latin typeface="Calibri" panose="020F0502020204030204" charset="0"/>
                <a:cs typeface="Calibri" panose="020F0502020204030204" charset="0"/>
              </a:rPr>
              <a:t>Copper Bar Thourgh Hole</a:t>
            </a:r>
            <a:endParaRPr lang="zh-CN" altLang="en-US" sz="1000">
              <a:latin typeface="Calibri" panose="020F0502020204030204" charset="0"/>
              <a:cs typeface="Calibri" panose="020F0502020204030204" charset="0"/>
            </a:endParaRPr>
          </a:p>
        </p:txBody>
      </p:sp>
      <p:sp>
        <p:nvSpPr>
          <p:cNvPr id="100" name="文本框 99"/>
          <p:cNvSpPr txBox="1"/>
          <p:nvPr>
            <p:custDataLst>
              <p:tags r:id="rId19"/>
            </p:custDataLst>
          </p:nvPr>
        </p:nvSpPr>
        <p:spPr>
          <a:xfrm>
            <a:off x="10905490" y="2336165"/>
            <a:ext cx="656590" cy="245110"/>
          </a:xfrm>
          <a:prstGeom prst="rect">
            <a:avLst/>
          </a:prstGeom>
          <a:noFill/>
        </p:spPr>
        <p:txBody>
          <a:bodyPr wrap="square" rtlCol="0">
            <a:spAutoFit/>
          </a:bodyPr>
          <a:p>
            <a:pPr algn="ctr"/>
            <a:r>
              <a:rPr lang="zh-CN" altLang="en-US" sz="1000">
                <a:latin typeface="Calibri" panose="020F0502020204030204" charset="0"/>
                <a:cs typeface="Calibri" panose="020F0502020204030204" charset="0"/>
              </a:rPr>
              <a:t>Crimping</a:t>
            </a:r>
            <a:endParaRPr lang="zh-CN" altLang="en-US" sz="1000">
              <a:latin typeface="Calibri" panose="020F0502020204030204" charset="0"/>
              <a:cs typeface="Calibri" panose="020F0502020204030204" charset="0"/>
            </a:endParaRPr>
          </a:p>
        </p:txBody>
      </p:sp>
      <p:pic>
        <p:nvPicPr>
          <p:cNvPr id="101" name="图片 100"/>
          <p:cNvPicPr>
            <a:picLocks noChangeAspect="1"/>
          </p:cNvPicPr>
          <p:nvPr/>
        </p:nvPicPr>
        <p:blipFill rotWithShape="1">
          <a:blip r:embed="rId20">
            <a:extLst>
              <a:ext uri="{28A0092B-C50C-407E-A947-70E740481C1C}">
                <a14:useLocalDpi xmlns:a14="http://schemas.microsoft.com/office/drawing/2010/main" val="0"/>
              </a:ext>
            </a:extLst>
          </a:blip>
          <a:srcRect l="30355" t="24817" r="38595" b="44010"/>
          <a:stretch>
            <a:fillRect/>
          </a:stretch>
        </p:blipFill>
        <p:spPr>
          <a:xfrm>
            <a:off x="9343390" y="3027680"/>
            <a:ext cx="930275" cy="747395"/>
          </a:xfrm>
          <a:prstGeom prst="rect">
            <a:avLst/>
          </a:prstGeom>
        </p:spPr>
      </p:pic>
      <p:pic>
        <p:nvPicPr>
          <p:cNvPr id="102" name="图片 101"/>
          <p:cNvPicPr>
            <a:picLocks noChangeAspect="1"/>
          </p:cNvPicPr>
          <p:nvPr/>
        </p:nvPicPr>
        <p:blipFill rotWithShape="1">
          <a:blip r:embed="rId21" cstate="print">
            <a:extLst>
              <a:ext uri="{28A0092B-C50C-407E-A947-70E740481C1C}">
                <a14:useLocalDpi xmlns:a14="http://schemas.microsoft.com/office/drawing/2010/main" val="0"/>
              </a:ext>
            </a:extLst>
          </a:blip>
          <a:srcRect l="23210" t="4639" r="39264" b="58194"/>
          <a:stretch>
            <a:fillRect/>
          </a:stretch>
        </p:blipFill>
        <p:spPr>
          <a:xfrm>
            <a:off x="10485755" y="3002280"/>
            <a:ext cx="974725" cy="772795"/>
          </a:xfrm>
          <a:prstGeom prst="rect">
            <a:avLst/>
          </a:prstGeom>
        </p:spPr>
      </p:pic>
      <p:sp>
        <p:nvSpPr>
          <p:cNvPr id="106" name="文本框 105"/>
          <p:cNvSpPr txBox="1"/>
          <p:nvPr/>
        </p:nvSpPr>
        <p:spPr>
          <a:xfrm>
            <a:off x="9592945" y="4407535"/>
            <a:ext cx="1572260" cy="247015"/>
          </a:xfrm>
          <a:prstGeom prst="rect">
            <a:avLst/>
          </a:prstGeom>
          <a:noFill/>
        </p:spPr>
        <p:txBody>
          <a:bodyPr wrap="square" rtlCol="0">
            <a:noAutofit/>
          </a:bodyPr>
          <a:p>
            <a:pPr algn="ctr"/>
            <a:r>
              <a:rPr lang="en-US" altLang="zh-CN" sz="1000" dirty="0">
                <a:latin typeface="Calibri" panose="020F0502020204030204" charset="0"/>
                <a:cs typeface="Calibri" panose="020F0502020204030204" charset="0"/>
              </a:rPr>
              <a:t>Different keying pisitions</a:t>
            </a:r>
            <a:endParaRPr lang="en-US" altLang="zh-CN" sz="1000" dirty="0">
              <a:latin typeface="Calibri" panose="020F0502020204030204" charset="0"/>
              <a:cs typeface="Calibri" panose="020F0502020204030204" charset="0"/>
            </a:endParaRPr>
          </a:p>
        </p:txBody>
      </p:sp>
      <p:pic>
        <p:nvPicPr>
          <p:cNvPr id="2" name="图片 1" descr="101"/>
          <p:cNvPicPr>
            <a:picLocks noChangeAspect="1"/>
          </p:cNvPicPr>
          <p:nvPr/>
        </p:nvPicPr>
        <p:blipFill>
          <a:blip r:embed="rId22"/>
          <a:srcRect l="9921" r="13601"/>
          <a:stretch>
            <a:fillRect/>
          </a:stretch>
        </p:blipFill>
        <p:spPr>
          <a:xfrm>
            <a:off x="6032500" y="3904615"/>
            <a:ext cx="1090295" cy="1722755"/>
          </a:xfrm>
          <a:prstGeom prst="rect">
            <a:avLst/>
          </a:prstGeom>
        </p:spPr>
      </p:pic>
      <p:pic>
        <p:nvPicPr>
          <p:cNvPr id="13" name="图片 12" descr="102"/>
          <p:cNvPicPr>
            <a:picLocks noChangeAspect="1"/>
          </p:cNvPicPr>
          <p:nvPr/>
        </p:nvPicPr>
        <p:blipFill>
          <a:blip r:embed="rId23"/>
          <a:stretch>
            <a:fillRect/>
          </a:stretch>
        </p:blipFill>
        <p:spPr>
          <a:xfrm>
            <a:off x="3851275" y="3823018"/>
            <a:ext cx="1536065" cy="1856105"/>
          </a:xfrm>
          <a:prstGeom prst="rect">
            <a:avLst/>
          </a:prstGeom>
        </p:spPr>
      </p:pic>
      <p:pic>
        <p:nvPicPr>
          <p:cNvPr id="18" name="图片 17" descr="103"/>
          <p:cNvPicPr>
            <a:picLocks noChangeAspect="1"/>
          </p:cNvPicPr>
          <p:nvPr/>
        </p:nvPicPr>
        <p:blipFill>
          <a:blip r:embed="rId24"/>
          <a:srcRect l="12691" r="15957"/>
          <a:stretch>
            <a:fillRect/>
          </a:stretch>
        </p:blipFill>
        <p:spPr>
          <a:xfrm>
            <a:off x="5034280" y="3830320"/>
            <a:ext cx="1096010" cy="1856105"/>
          </a:xfrm>
          <a:prstGeom prst="rect">
            <a:avLst/>
          </a:prstGeom>
        </p:spPr>
      </p:pic>
      <p:pic>
        <p:nvPicPr>
          <p:cNvPr id="20" name="图片 19" descr="104"/>
          <p:cNvPicPr>
            <a:picLocks noChangeAspect="1"/>
          </p:cNvPicPr>
          <p:nvPr/>
        </p:nvPicPr>
        <p:blipFill>
          <a:blip r:embed="rId25"/>
          <a:srcRect l="19431" t="8041" r="19786" b="7813"/>
          <a:stretch>
            <a:fillRect/>
          </a:stretch>
        </p:blipFill>
        <p:spPr>
          <a:xfrm>
            <a:off x="7541895" y="2932430"/>
            <a:ext cx="542290" cy="1402080"/>
          </a:xfrm>
          <a:prstGeom prst="rect">
            <a:avLst/>
          </a:prstGeom>
        </p:spPr>
      </p:pic>
      <p:pic>
        <p:nvPicPr>
          <p:cNvPr id="21" name="图片 20" descr="105"/>
          <p:cNvPicPr>
            <a:picLocks noChangeAspect="1"/>
          </p:cNvPicPr>
          <p:nvPr/>
        </p:nvPicPr>
        <p:blipFill>
          <a:blip r:embed="rId26"/>
          <a:srcRect l="24057" t="9604" r="17651" b="7813"/>
          <a:stretch>
            <a:fillRect/>
          </a:stretch>
        </p:blipFill>
        <p:spPr>
          <a:xfrm>
            <a:off x="8509000" y="2958465"/>
            <a:ext cx="520065" cy="1376045"/>
          </a:xfrm>
          <a:prstGeom prst="rect">
            <a:avLst/>
          </a:prstGeom>
        </p:spPr>
      </p:pic>
      <p:sp>
        <p:nvSpPr>
          <p:cNvPr id="22" name="椭圆 21"/>
          <p:cNvSpPr/>
          <p:nvPr/>
        </p:nvSpPr>
        <p:spPr>
          <a:xfrm flipV="1">
            <a:off x="4605655" y="4041140"/>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24" name="直接连接符 23"/>
          <p:cNvCxnSpPr/>
          <p:nvPr/>
        </p:nvCxnSpPr>
        <p:spPr>
          <a:xfrm>
            <a:off x="4640580" y="4079240"/>
            <a:ext cx="13970" cy="1600200"/>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sp>
        <p:nvSpPr>
          <p:cNvPr id="25" name="椭圆 24"/>
          <p:cNvSpPr/>
          <p:nvPr/>
        </p:nvSpPr>
        <p:spPr>
          <a:xfrm flipV="1">
            <a:off x="4612640" y="567245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文本框 25"/>
          <p:cNvSpPr txBox="1"/>
          <p:nvPr/>
        </p:nvSpPr>
        <p:spPr>
          <a:xfrm>
            <a:off x="4096385" y="5667375"/>
            <a:ext cx="1045845" cy="366395"/>
          </a:xfrm>
          <a:prstGeom prst="rect">
            <a:avLst/>
          </a:prstGeom>
          <a:noFill/>
        </p:spPr>
        <p:txBody>
          <a:bodyPr wrap="square" rtlCol="0">
            <a:noAutofit/>
          </a:bodyPr>
          <a:p>
            <a:pPr algn="ctr"/>
            <a:r>
              <a:rPr lang="en-US" altLang="zh-CN" sz="1000" dirty="0">
                <a:latin typeface="Calibri" panose="020F0502020204030204" charset="0"/>
                <a:cs typeface="Calibri" panose="020F0502020204030204" charset="0"/>
              </a:rPr>
              <a:t>Touch proof</a:t>
            </a:r>
            <a:endParaRPr lang="en-US" altLang="zh-CN" sz="1000" dirty="0">
              <a:latin typeface="Calibri" panose="020F0502020204030204" charset="0"/>
              <a:cs typeface="Calibri" panose="020F0502020204030204" charset="0"/>
            </a:endParaRPr>
          </a:p>
        </p:txBody>
      </p:sp>
      <p:sp>
        <p:nvSpPr>
          <p:cNvPr id="27" name="椭圆 26"/>
          <p:cNvSpPr/>
          <p:nvPr/>
        </p:nvSpPr>
        <p:spPr>
          <a:xfrm flipV="1">
            <a:off x="5623560" y="464502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28" name="直接连接符 27"/>
          <p:cNvCxnSpPr>
            <a:stCxn id="27" idx="0"/>
          </p:cNvCxnSpPr>
          <p:nvPr/>
        </p:nvCxnSpPr>
        <p:spPr>
          <a:xfrm>
            <a:off x="5661660" y="4721225"/>
            <a:ext cx="3810" cy="979170"/>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sp>
        <p:nvSpPr>
          <p:cNvPr id="30" name="椭圆 29"/>
          <p:cNvSpPr/>
          <p:nvPr/>
        </p:nvSpPr>
        <p:spPr>
          <a:xfrm flipV="1">
            <a:off x="5623560" y="5679440"/>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文本框 30"/>
          <p:cNvSpPr txBox="1"/>
          <p:nvPr/>
        </p:nvSpPr>
        <p:spPr>
          <a:xfrm>
            <a:off x="5084445" y="5674360"/>
            <a:ext cx="1045845" cy="315595"/>
          </a:xfrm>
          <a:prstGeom prst="rect">
            <a:avLst/>
          </a:prstGeom>
          <a:noFill/>
        </p:spPr>
        <p:txBody>
          <a:bodyPr wrap="square" rtlCol="0">
            <a:noAutofit/>
          </a:bodyPr>
          <a:p>
            <a:pPr algn="ctr"/>
            <a:r>
              <a:rPr lang="en-US" altLang="zh-CN" sz="1000" dirty="0">
                <a:latin typeface="Calibri" panose="020F0502020204030204" charset="0"/>
                <a:cs typeface="Calibri" panose="020F0502020204030204" charset="0"/>
              </a:rPr>
              <a:t>Installation key</a:t>
            </a:r>
            <a:endParaRPr lang="en-US" altLang="zh-CN" sz="1000" dirty="0">
              <a:latin typeface="Calibri" panose="020F0502020204030204" charset="0"/>
              <a:cs typeface="Calibri" panose="020F0502020204030204" charset="0"/>
            </a:endParaRPr>
          </a:p>
        </p:txBody>
      </p:sp>
      <p:sp>
        <p:nvSpPr>
          <p:cNvPr id="32" name="文本框 31"/>
          <p:cNvSpPr txBox="1"/>
          <p:nvPr/>
        </p:nvSpPr>
        <p:spPr>
          <a:xfrm>
            <a:off x="7540625" y="4434840"/>
            <a:ext cx="836295" cy="279400"/>
          </a:xfrm>
          <a:prstGeom prst="rect">
            <a:avLst/>
          </a:prstGeom>
          <a:noFill/>
        </p:spPr>
        <p:txBody>
          <a:bodyPr wrap="square" rtlCol="0">
            <a:noAutofit/>
          </a:bodyPr>
          <a:p>
            <a:pPr algn="ctr"/>
            <a:r>
              <a:rPr lang="en-US" altLang="zh-CN" sz="1000" dirty="0">
                <a:latin typeface="Calibri" panose="020F0502020204030204" charset="0"/>
                <a:cs typeface="Calibri" panose="020F0502020204030204" charset="0"/>
              </a:rPr>
              <a:t>Tool unlock</a:t>
            </a:r>
            <a:endParaRPr lang="en-US" altLang="zh-CN" sz="1000" dirty="0">
              <a:latin typeface="Calibri" panose="020F0502020204030204" charset="0"/>
              <a:cs typeface="Calibri" panose="020F0502020204030204" charset="0"/>
            </a:endParaRPr>
          </a:p>
        </p:txBody>
      </p:sp>
      <p:sp>
        <p:nvSpPr>
          <p:cNvPr id="34" name="椭圆 33"/>
          <p:cNvSpPr/>
          <p:nvPr/>
        </p:nvSpPr>
        <p:spPr>
          <a:xfrm flipV="1">
            <a:off x="2127885" y="460565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flipV="1">
            <a:off x="1497965" y="460565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flipV="1">
            <a:off x="1372870" y="505777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37" name="直接连接符 36"/>
          <p:cNvCxnSpPr/>
          <p:nvPr/>
        </p:nvCxnSpPr>
        <p:spPr>
          <a:xfrm>
            <a:off x="1410970" y="5133975"/>
            <a:ext cx="0" cy="262255"/>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sp>
        <p:nvSpPr>
          <p:cNvPr id="38" name="椭圆 37"/>
          <p:cNvSpPr/>
          <p:nvPr/>
        </p:nvSpPr>
        <p:spPr>
          <a:xfrm flipV="1">
            <a:off x="1372870" y="5396230"/>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flipV="1">
            <a:off x="1497965" y="382333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42" name="直接连接符 41"/>
          <p:cNvCxnSpPr/>
          <p:nvPr/>
        </p:nvCxnSpPr>
        <p:spPr>
          <a:xfrm>
            <a:off x="1536065" y="3176270"/>
            <a:ext cx="0" cy="647065"/>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cxnSp>
        <p:nvCxnSpPr>
          <p:cNvPr id="43" name="直接连接符 42"/>
          <p:cNvCxnSpPr/>
          <p:nvPr/>
        </p:nvCxnSpPr>
        <p:spPr>
          <a:xfrm>
            <a:off x="1529715" y="3185795"/>
            <a:ext cx="820420"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44" name="椭圆 43"/>
          <p:cNvSpPr/>
          <p:nvPr/>
        </p:nvSpPr>
        <p:spPr>
          <a:xfrm flipV="1">
            <a:off x="2287905" y="314134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5" name="椭圆 44"/>
          <p:cNvSpPr/>
          <p:nvPr/>
        </p:nvSpPr>
        <p:spPr>
          <a:xfrm flipV="1">
            <a:off x="2287905" y="279844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47" name="直接连接符 46"/>
          <p:cNvCxnSpPr/>
          <p:nvPr/>
        </p:nvCxnSpPr>
        <p:spPr>
          <a:xfrm>
            <a:off x="1947545" y="2840355"/>
            <a:ext cx="372745"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50" name="椭圆 49"/>
          <p:cNvSpPr/>
          <p:nvPr/>
        </p:nvSpPr>
        <p:spPr>
          <a:xfrm flipV="1">
            <a:off x="1914525" y="2798445"/>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8" name="椭圆 57"/>
          <p:cNvSpPr/>
          <p:nvPr/>
        </p:nvSpPr>
        <p:spPr>
          <a:xfrm flipV="1">
            <a:off x="8008303" y="3491230"/>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59" name="直接连接符 58"/>
          <p:cNvCxnSpPr>
            <a:endCxn id="60" idx="4"/>
          </p:cNvCxnSpPr>
          <p:nvPr/>
        </p:nvCxnSpPr>
        <p:spPr>
          <a:xfrm>
            <a:off x="8046403" y="3567430"/>
            <a:ext cx="0" cy="767080"/>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sp>
        <p:nvSpPr>
          <p:cNvPr id="60" name="椭圆 59"/>
          <p:cNvSpPr/>
          <p:nvPr/>
        </p:nvSpPr>
        <p:spPr>
          <a:xfrm flipV="1">
            <a:off x="8008303" y="4334510"/>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7" name="椭圆 66"/>
          <p:cNvSpPr/>
          <p:nvPr/>
        </p:nvSpPr>
        <p:spPr>
          <a:xfrm flipV="1">
            <a:off x="8909368" y="3491230"/>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68" name="直接连接符 67"/>
          <p:cNvCxnSpPr/>
          <p:nvPr/>
        </p:nvCxnSpPr>
        <p:spPr>
          <a:xfrm>
            <a:off x="8947468" y="3567430"/>
            <a:ext cx="0" cy="767080"/>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sp>
        <p:nvSpPr>
          <p:cNvPr id="69" name="椭圆 68"/>
          <p:cNvSpPr/>
          <p:nvPr/>
        </p:nvSpPr>
        <p:spPr>
          <a:xfrm flipV="1">
            <a:off x="8909368" y="4334510"/>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0" name="文本框 69"/>
          <p:cNvSpPr txBox="1"/>
          <p:nvPr/>
        </p:nvSpPr>
        <p:spPr>
          <a:xfrm>
            <a:off x="8392795" y="4434840"/>
            <a:ext cx="1048385" cy="279400"/>
          </a:xfrm>
          <a:prstGeom prst="rect">
            <a:avLst/>
          </a:prstGeom>
          <a:noFill/>
        </p:spPr>
        <p:txBody>
          <a:bodyPr wrap="square" rtlCol="0">
            <a:noAutofit/>
          </a:bodyPr>
          <a:p>
            <a:pPr algn="ctr"/>
            <a:r>
              <a:rPr lang="en-US" altLang="zh-CN" sz="1000" dirty="0">
                <a:latin typeface="Calibri" panose="020F0502020204030204" charset="0"/>
                <a:cs typeface="Calibri" panose="020F0502020204030204" charset="0"/>
              </a:rPr>
              <a:t>Manually unlock</a:t>
            </a:r>
            <a:endParaRPr lang="en-US" altLang="zh-CN" sz="1000" dirty="0">
              <a:latin typeface="Calibri" panose="020F0502020204030204" charset="0"/>
              <a:cs typeface="Calibri" panose="020F0502020204030204" charset="0"/>
            </a:endParaRPr>
          </a:p>
        </p:txBody>
      </p:sp>
      <p:sp>
        <p:nvSpPr>
          <p:cNvPr id="71" name="椭圆 70"/>
          <p:cNvSpPr/>
          <p:nvPr/>
        </p:nvSpPr>
        <p:spPr>
          <a:xfrm flipV="1">
            <a:off x="9748203" y="3408680"/>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2" name="椭圆 71"/>
          <p:cNvSpPr/>
          <p:nvPr/>
        </p:nvSpPr>
        <p:spPr>
          <a:xfrm flipV="1">
            <a:off x="10737533" y="3332480"/>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73" name="直接连接符 72"/>
          <p:cNvCxnSpPr/>
          <p:nvPr/>
        </p:nvCxnSpPr>
        <p:spPr>
          <a:xfrm>
            <a:off x="9786303" y="3420110"/>
            <a:ext cx="0" cy="536575"/>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cxnSp>
        <p:nvCxnSpPr>
          <p:cNvPr id="74" name="直接连接符 73"/>
          <p:cNvCxnSpPr/>
          <p:nvPr/>
        </p:nvCxnSpPr>
        <p:spPr>
          <a:xfrm>
            <a:off x="10775633" y="3420110"/>
            <a:ext cx="0" cy="529590"/>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cxnSp>
        <p:nvCxnSpPr>
          <p:cNvPr id="75" name="直接连接符 74"/>
          <p:cNvCxnSpPr/>
          <p:nvPr/>
        </p:nvCxnSpPr>
        <p:spPr>
          <a:xfrm>
            <a:off x="9769475" y="3949700"/>
            <a:ext cx="1017905"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a:off x="10311448" y="3938270"/>
            <a:ext cx="0" cy="396240"/>
          </a:xfrm>
          <a:prstGeom prst="line">
            <a:avLst/>
          </a:prstGeom>
          <a:ln>
            <a:solidFill>
              <a:schemeClr val="accent4"/>
            </a:solidFill>
          </a:ln>
        </p:spPr>
        <p:style>
          <a:lnRef idx="2">
            <a:schemeClr val="accent1"/>
          </a:lnRef>
          <a:fillRef idx="0">
            <a:srgbClr val="FFFFFF"/>
          </a:fillRef>
          <a:effectRef idx="0">
            <a:srgbClr val="FFFFFF"/>
          </a:effectRef>
          <a:fontRef idx="minor">
            <a:schemeClr val="tx1"/>
          </a:fontRef>
        </p:style>
      </p:cxnSp>
      <p:sp>
        <p:nvSpPr>
          <p:cNvPr id="77" name="椭圆 76"/>
          <p:cNvSpPr/>
          <p:nvPr/>
        </p:nvSpPr>
        <p:spPr>
          <a:xfrm flipV="1">
            <a:off x="10273348" y="4334510"/>
            <a:ext cx="76200" cy="76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文本框 10"/>
          <p:cNvSpPr txBox="1"/>
          <p:nvPr/>
        </p:nvSpPr>
        <p:spPr>
          <a:xfrm>
            <a:off x="902335" y="1991360"/>
            <a:ext cx="2603500" cy="344805"/>
          </a:xfrm>
          <a:prstGeom prst="rect">
            <a:avLst/>
          </a:prstGeom>
          <a:noFill/>
          <a:ln>
            <a:noFill/>
          </a:ln>
        </p:spPr>
        <p:txBody>
          <a:bodyPr wrap="square" rtlCol="0">
            <a:spAutoFit/>
          </a:bodyPr>
          <a:p>
            <a:r>
              <a:rPr lang="en-US" altLang="zh-CN" sz="1650" b="1" dirty="0" smtClean="0">
                <a:solidFill>
                  <a:schemeClr val="accent1"/>
                </a:solidFill>
                <a:latin typeface="Calibri" panose="020F0502020204030204" charset="0"/>
                <a:ea typeface="+mj-lt"/>
                <a:cs typeface="Calibri" panose="020F0502020204030204" charset="0"/>
                <a:sym typeface="+mn-ea"/>
              </a:rPr>
              <a:t>Solar Connectors &amp; Cables</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pic>
        <p:nvPicPr>
          <p:cNvPr id="20" name="图片 19" descr="12AWG 光伏连接线线"/>
          <p:cNvPicPr>
            <a:picLocks noChangeAspect="1"/>
          </p:cNvPicPr>
          <p:nvPr/>
        </p:nvPicPr>
        <p:blipFill>
          <a:blip r:embed="rId1"/>
          <a:stretch>
            <a:fillRect/>
          </a:stretch>
        </p:blipFill>
        <p:spPr>
          <a:xfrm>
            <a:off x="2502535" y="4679156"/>
            <a:ext cx="1134110" cy="1134110"/>
          </a:xfrm>
          <a:prstGeom prst="rect">
            <a:avLst/>
          </a:prstGeom>
          <a:ln>
            <a:solidFill>
              <a:schemeClr val="accent1"/>
            </a:solidFill>
          </a:ln>
        </p:spPr>
      </p:pic>
      <p:pic>
        <p:nvPicPr>
          <p:cNvPr id="21" name="图片 20" descr="PV Y-type branch cable harness with fuse"/>
          <p:cNvPicPr>
            <a:picLocks noChangeAspect="1"/>
          </p:cNvPicPr>
          <p:nvPr/>
        </p:nvPicPr>
        <p:blipFill>
          <a:blip r:embed="rId2"/>
          <a:stretch>
            <a:fillRect/>
          </a:stretch>
        </p:blipFill>
        <p:spPr>
          <a:xfrm>
            <a:off x="986790" y="4669631"/>
            <a:ext cx="1153160" cy="1153160"/>
          </a:xfrm>
          <a:prstGeom prst="rect">
            <a:avLst/>
          </a:prstGeom>
          <a:ln>
            <a:solidFill>
              <a:schemeClr val="accent1"/>
            </a:solidFill>
          </a:ln>
        </p:spPr>
      </p:pic>
      <p:pic>
        <p:nvPicPr>
          <p:cNvPr id="22" name="图片 21" descr="SAE to MC4 connector wire harness"/>
          <p:cNvPicPr>
            <a:picLocks noChangeAspect="1"/>
          </p:cNvPicPr>
          <p:nvPr/>
        </p:nvPicPr>
        <p:blipFill>
          <a:blip r:embed="rId3"/>
          <a:stretch>
            <a:fillRect/>
          </a:stretch>
        </p:blipFill>
        <p:spPr>
          <a:xfrm>
            <a:off x="3999230" y="4685189"/>
            <a:ext cx="1122045" cy="1122045"/>
          </a:xfrm>
          <a:prstGeom prst="rect">
            <a:avLst/>
          </a:prstGeom>
          <a:ln>
            <a:solidFill>
              <a:schemeClr val="accent1"/>
            </a:solidFill>
          </a:ln>
        </p:spPr>
      </p:pic>
      <p:pic>
        <p:nvPicPr>
          <p:cNvPr id="23" name="图片 22" descr="1"/>
          <p:cNvPicPr>
            <a:picLocks noChangeAspect="1"/>
          </p:cNvPicPr>
          <p:nvPr/>
        </p:nvPicPr>
        <p:blipFill>
          <a:blip r:embed="rId4"/>
          <a:srcRect l="18593" t="6616" r="20418" b="3308"/>
          <a:stretch>
            <a:fillRect/>
          </a:stretch>
        </p:blipFill>
        <p:spPr>
          <a:xfrm>
            <a:off x="986790" y="2562066"/>
            <a:ext cx="1018540" cy="1504315"/>
          </a:xfrm>
          <a:prstGeom prst="rect">
            <a:avLst/>
          </a:prstGeom>
          <a:ln>
            <a:solidFill>
              <a:schemeClr val="accent1"/>
            </a:solidFill>
          </a:ln>
        </p:spPr>
      </p:pic>
      <p:pic>
        <p:nvPicPr>
          <p:cNvPr id="24" name="图片 23" descr="2"/>
          <p:cNvPicPr>
            <a:picLocks noChangeAspect="1"/>
          </p:cNvPicPr>
          <p:nvPr/>
        </p:nvPicPr>
        <p:blipFill>
          <a:blip r:embed="rId5"/>
          <a:srcRect l="18725" t="7662" r="17933" b="5482"/>
          <a:stretch>
            <a:fillRect/>
          </a:stretch>
        </p:blipFill>
        <p:spPr>
          <a:xfrm>
            <a:off x="4050030" y="2579846"/>
            <a:ext cx="1070610" cy="1468755"/>
          </a:xfrm>
          <a:prstGeom prst="rect">
            <a:avLst/>
          </a:prstGeom>
          <a:ln>
            <a:solidFill>
              <a:schemeClr val="accent1"/>
            </a:solidFill>
          </a:ln>
        </p:spPr>
      </p:pic>
      <p:pic>
        <p:nvPicPr>
          <p:cNvPr id="25" name="图片 24" descr="8"/>
          <p:cNvPicPr>
            <a:picLocks noChangeAspect="1"/>
          </p:cNvPicPr>
          <p:nvPr/>
        </p:nvPicPr>
        <p:blipFill>
          <a:blip r:embed="rId6"/>
          <a:srcRect l="18986" t="9493" r="15146" b="7773"/>
          <a:stretch>
            <a:fillRect/>
          </a:stretch>
        </p:blipFill>
        <p:spPr>
          <a:xfrm>
            <a:off x="2432050" y="2565876"/>
            <a:ext cx="1191260" cy="1496695"/>
          </a:xfrm>
          <a:prstGeom prst="rect">
            <a:avLst/>
          </a:prstGeom>
          <a:ln>
            <a:solidFill>
              <a:schemeClr val="accent1"/>
            </a:solidFill>
          </a:ln>
        </p:spPr>
      </p:pic>
      <p:pic>
        <p:nvPicPr>
          <p:cNvPr id="26" name="图片 25" descr="1"/>
          <p:cNvPicPr>
            <a:picLocks noChangeAspect="1"/>
          </p:cNvPicPr>
          <p:nvPr/>
        </p:nvPicPr>
        <p:blipFill>
          <a:blip r:embed="rId7"/>
          <a:srcRect l="-11025" t="-10742" r="-9973" b="-11335"/>
          <a:stretch>
            <a:fillRect/>
          </a:stretch>
        </p:blipFill>
        <p:spPr>
          <a:xfrm>
            <a:off x="6268085" y="3271520"/>
            <a:ext cx="1347470" cy="1049020"/>
          </a:xfrm>
          <a:prstGeom prst="rect">
            <a:avLst/>
          </a:prstGeom>
          <a:ln>
            <a:solidFill>
              <a:schemeClr val="accent1"/>
            </a:solidFill>
          </a:ln>
        </p:spPr>
      </p:pic>
      <p:pic>
        <p:nvPicPr>
          <p:cNvPr id="27" name="图片 26" descr="C:/Users/Administrator/Desktop/2.png2"/>
          <p:cNvPicPr>
            <a:picLocks noChangeAspect="1"/>
          </p:cNvPicPr>
          <p:nvPr/>
        </p:nvPicPr>
        <p:blipFill>
          <a:blip r:embed="rId8"/>
          <a:srcRect l="-9103" t="-10536" r="-7914" b="-14036"/>
          <a:stretch>
            <a:fillRect/>
          </a:stretch>
        </p:blipFill>
        <p:spPr>
          <a:xfrm>
            <a:off x="6263640" y="4703445"/>
            <a:ext cx="1351280" cy="1109980"/>
          </a:xfrm>
          <a:prstGeom prst="rect">
            <a:avLst/>
          </a:prstGeom>
          <a:ln>
            <a:solidFill>
              <a:schemeClr val="accent1"/>
            </a:solidFill>
          </a:ln>
        </p:spPr>
      </p:pic>
      <p:pic>
        <p:nvPicPr>
          <p:cNvPr id="28" name="图片 27" descr="3"/>
          <p:cNvPicPr>
            <a:picLocks noChangeAspect="1"/>
          </p:cNvPicPr>
          <p:nvPr/>
        </p:nvPicPr>
        <p:blipFill>
          <a:blip r:embed="rId9"/>
          <a:stretch>
            <a:fillRect/>
          </a:stretch>
        </p:blipFill>
        <p:spPr>
          <a:xfrm>
            <a:off x="7919720" y="4720908"/>
            <a:ext cx="1518920" cy="1075055"/>
          </a:xfrm>
          <a:prstGeom prst="rect">
            <a:avLst/>
          </a:prstGeom>
          <a:ln>
            <a:solidFill>
              <a:schemeClr val="accent1"/>
            </a:solidFill>
          </a:ln>
        </p:spPr>
      </p:pic>
      <p:pic>
        <p:nvPicPr>
          <p:cNvPr id="30" name="图片 29" descr="C:/Users/Administrator/Desktop/4.png4"/>
          <p:cNvPicPr>
            <a:picLocks noChangeAspect="1"/>
          </p:cNvPicPr>
          <p:nvPr/>
        </p:nvPicPr>
        <p:blipFill>
          <a:blip r:embed="rId10"/>
          <a:srcRect l="30" r="30"/>
          <a:stretch>
            <a:fillRect/>
          </a:stretch>
        </p:blipFill>
        <p:spPr>
          <a:xfrm>
            <a:off x="7922260" y="3258503"/>
            <a:ext cx="1518920" cy="1075055"/>
          </a:xfrm>
          <a:prstGeom prst="rect">
            <a:avLst/>
          </a:prstGeom>
          <a:ln>
            <a:solidFill>
              <a:schemeClr val="accent1"/>
            </a:solidFill>
          </a:ln>
        </p:spPr>
      </p:pic>
      <p:pic>
        <p:nvPicPr>
          <p:cNvPr id="31" name="图片 30" descr="5"/>
          <p:cNvPicPr>
            <a:picLocks noChangeAspect="1"/>
          </p:cNvPicPr>
          <p:nvPr/>
        </p:nvPicPr>
        <p:blipFill>
          <a:blip r:embed="rId11"/>
          <a:stretch>
            <a:fillRect/>
          </a:stretch>
        </p:blipFill>
        <p:spPr>
          <a:xfrm>
            <a:off x="9747885" y="3310573"/>
            <a:ext cx="1372235" cy="970915"/>
          </a:xfrm>
          <a:prstGeom prst="rect">
            <a:avLst/>
          </a:prstGeom>
          <a:ln>
            <a:solidFill>
              <a:schemeClr val="accent1"/>
            </a:solidFill>
          </a:ln>
        </p:spPr>
      </p:pic>
      <p:pic>
        <p:nvPicPr>
          <p:cNvPr id="32" name="图片 31" descr="6"/>
          <p:cNvPicPr>
            <a:picLocks noChangeAspect="1"/>
          </p:cNvPicPr>
          <p:nvPr/>
        </p:nvPicPr>
        <p:blipFill>
          <a:blip r:embed="rId12"/>
          <a:srcRect l="7629" t="5065" r="7767" b="5519"/>
          <a:stretch>
            <a:fillRect/>
          </a:stretch>
        </p:blipFill>
        <p:spPr>
          <a:xfrm>
            <a:off x="9743440" y="4743133"/>
            <a:ext cx="1377315" cy="1030605"/>
          </a:xfrm>
          <a:prstGeom prst="rect">
            <a:avLst/>
          </a:prstGeom>
          <a:ln>
            <a:solidFill>
              <a:schemeClr val="accent1"/>
            </a:solidFill>
          </a:ln>
        </p:spPr>
      </p:pic>
      <p:sp>
        <p:nvSpPr>
          <p:cNvPr id="8" name="矩形 7"/>
          <p:cNvSpPr/>
          <p:nvPr/>
        </p:nvSpPr>
        <p:spPr>
          <a:xfrm>
            <a:off x="935355" y="1577975"/>
            <a:ext cx="183769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902335" y="1299210"/>
            <a:ext cx="187071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Products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2" name="文本框 1"/>
          <p:cNvSpPr txBox="1"/>
          <p:nvPr/>
        </p:nvSpPr>
        <p:spPr>
          <a:xfrm>
            <a:off x="6135370" y="1222375"/>
            <a:ext cx="4467860" cy="1460500"/>
          </a:xfrm>
          <a:prstGeom prst="rect">
            <a:avLst/>
          </a:prstGeom>
          <a:noFill/>
        </p:spPr>
        <p:txBody>
          <a:bodyPr wrap="square" rtlCol="0">
            <a:spAutoFit/>
          </a:bodyPr>
          <a:p>
            <a:pPr indent="0" fontAlgn="auto">
              <a:lnSpc>
                <a:spcPct val="135000"/>
              </a:lnSpc>
              <a:buFont typeface="Arial" panose="020B0604020202020204" pitchFamily="34" charset="0"/>
              <a:buNone/>
            </a:pPr>
            <a:r>
              <a:rPr lang="zh-CN" altLang="en-US" sz="1650" b="1">
                <a:latin typeface="Calibri" panose="020F0502020204030204" charset="0"/>
                <a:cs typeface="Calibri" panose="020F0502020204030204" charset="0"/>
              </a:rPr>
              <a:t>Features:</a:t>
            </a:r>
            <a:endParaRPr lang="zh-CN" altLang="en-US" sz="1650" b="1">
              <a:latin typeface="Calibri" panose="020F0502020204030204" charset="0"/>
              <a:cs typeface="Calibri" panose="020F0502020204030204" charset="0"/>
            </a:endParaRPr>
          </a:p>
          <a:p>
            <a:pPr marL="285750" indent="-285750" fontAlgn="auto">
              <a:lnSpc>
                <a:spcPct val="135000"/>
              </a:lnSpc>
              <a:buFont typeface="Arial" panose="020B0604020202020204" pitchFamily="34" charset="0"/>
              <a:buChar char="•"/>
            </a:pPr>
            <a:r>
              <a:rPr lang="zh-CN" altLang="en-US" sz="1650">
                <a:latin typeface="Calibri" panose="020F0502020204030204" charset="0"/>
                <a:cs typeface="Calibri" panose="020F0502020204030204" charset="0"/>
              </a:rPr>
              <a:t>Easy and quick installation, safe and reliable</a:t>
            </a:r>
            <a:endParaRPr lang="zh-CN" altLang="en-US" sz="1650">
              <a:latin typeface="Calibri" panose="020F0502020204030204" charset="0"/>
              <a:cs typeface="Calibri" panose="020F0502020204030204" charset="0"/>
            </a:endParaRPr>
          </a:p>
          <a:p>
            <a:pPr marL="285750" indent="-285750" fontAlgn="auto">
              <a:lnSpc>
                <a:spcPct val="135000"/>
              </a:lnSpc>
              <a:buFont typeface="Arial" panose="020B0604020202020204" pitchFamily="34" charset="0"/>
              <a:buChar char="•"/>
            </a:pPr>
            <a:r>
              <a:rPr lang="zh-CN" altLang="en-US" sz="1650">
                <a:latin typeface="Calibri" panose="020F0502020204030204" charset="0"/>
                <a:cs typeface="Calibri" panose="020F0502020204030204" charset="0"/>
              </a:rPr>
              <a:t>Ergonomic and aesthetically pleasing</a:t>
            </a:r>
            <a:endParaRPr lang="zh-CN" altLang="en-US" sz="1650">
              <a:latin typeface="Calibri" panose="020F0502020204030204" charset="0"/>
              <a:cs typeface="Calibri" panose="020F0502020204030204" charset="0"/>
            </a:endParaRPr>
          </a:p>
          <a:p>
            <a:pPr marL="285750" indent="-285750" fontAlgn="auto">
              <a:lnSpc>
                <a:spcPct val="135000"/>
              </a:lnSpc>
              <a:buFont typeface="Arial" panose="020B0604020202020204" pitchFamily="34" charset="0"/>
              <a:buChar char="•"/>
            </a:pPr>
            <a:r>
              <a:rPr lang="zh-CN" altLang="en-US" sz="1650">
                <a:latin typeface="Calibri" panose="020F0502020204030204" charset="0"/>
                <a:cs typeface="Calibri" panose="020F0502020204030204" charset="0"/>
              </a:rPr>
              <a:t>Customizable cable length</a:t>
            </a:r>
            <a:endParaRPr lang="zh-CN" altLang="en-US" sz="1650">
              <a:latin typeface="Calibri" panose="020F0502020204030204" charset="0"/>
              <a:cs typeface="Calibri" panose="020F0502020204030204" charset="0"/>
            </a:endParaRPr>
          </a:p>
        </p:txBody>
      </p:sp>
      <p:sp>
        <p:nvSpPr>
          <p:cNvPr id="4" name="文本框 3"/>
          <p:cNvSpPr txBox="1"/>
          <p:nvPr/>
        </p:nvSpPr>
        <p:spPr>
          <a:xfrm>
            <a:off x="6181090" y="2745740"/>
            <a:ext cx="2603500" cy="344805"/>
          </a:xfrm>
          <a:prstGeom prst="rect">
            <a:avLst/>
          </a:prstGeom>
          <a:noFill/>
          <a:ln>
            <a:noFill/>
          </a:ln>
        </p:spPr>
        <p:txBody>
          <a:bodyPr wrap="square" rtlCol="0">
            <a:spAutoFit/>
          </a:bodyPr>
          <a:p>
            <a:r>
              <a:rPr lang="en-US" altLang="zh-CN" sz="1650" b="1" dirty="0" smtClean="0">
                <a:solidFill>
                  <a:schemeClr val="accent1"/>
                </a:solidFill>
                <a:latin typeface="Calibri" panose="020F0502020204030204" charset="0"/>
                <a:ea typeface="+mj-lt"/>
                <a:cs typeface="Calibri" panose="020F0502020204030204" charset="0"/>
                <a:sym typeface="+mn-ea"/>
              </a:rPr>
              <a:t>Solar Connectors &amp; Cables</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文本框 10"/>
          <p:cNvSpPr txBox="1"/>
          <p:nvPr/>
        </p:nvSpPr>
        <p:spPr>
          <a:xfrm>
            <a:off x="776605" y="1905000"/>
            <a:ext cx="977265" cy="344805"/>
          </a:xfrm>
          <a:prstGeom prst="rect">
            <a:avLst/>
          </a:prstGeom>
          <a:noFill/>
          <a:ln>
            <a:noFill/>
          </a:ln>
        </p:spPr>
        <p:txBody>
          <a:bodyPr wrap="square" rtlCol="0">
            <a:spAutoFit/>
          </a:bodyPr>
          <a:p>
            <a:r>
              <a:rPr lang="en-US" altLang="zh-CN" sz="1650" b="1" dirty="0" smtClean="0">
                <a:solidFill>
                  <a:schemeClr val="accent1"/>
                </a:solidFill>
                <a:latin typeface="Calibri" panose="020F0502020204030204" charset="0"/>
                <a:ea typeface="+mj-lt"/>
                <a:cs typeface="Calibri" panose="020F0502020204030204" charset="0"/>
                <a:sym typeface="+mn-ea"/>
              </a:rPr>
              <a:t>B</a:t>
            </a:r>
            <a:r>
              <a:rPr lang="en-US" altLang="zh-CN" sz="1650" b="1" dirty="0" smtClean="0">
                <a:solidFill>
                  <a:schemeClr val="accent1"/>
                </a:solidFill>
                <a:latin typeface="Calibri" panose="020F0502020204030204" charset="0"/>
                <a:ea typeface="+mj-lt"/>
                <a:cs typeface="Calibri" panose="020F0502020204030204" charset="0"/>
                <a:sym typeface="+mn-ea"/>
              </a:rPr>
              <a:t>usbar</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pic>
        <p:nvPicPr>
          <p:cNvPr id="33" name="图片 32" descr="7"/>
          <p:cNvPicPr>
            <a:picLocks noChangeAspect="1"/>
          </p:cNvPicPr>
          <p:nvPr/>
        </p:nvPicPr>
        <p:blipFill>
          <a:blip r:embed="rId1"/>
          <a:stretch>
            <a:fillRect/>
          </a:stretch>
        </p:blipFill>
        <p:spPr>
          <a:xfrm>
            <a:off x="8959850" y="3878580"/>
            <a:ext cx="2166620" cy="1659255"/>
          </a:xfrm>
          <a:prstGeom prst="rect">
            <a:avLst/>
          </a:prstGeom>
          <a:ln>
            <a:solidFill>
              <a:schemeClr val="accent1"/>
            </a:solidFill>
          </a:ln>
        </p:spPr>
      </p:pic>
      <p:pic>
        <p:nvPicPr>
          <p:cNvPr id="34" name="图片 33" descr="8"/>
          <p:cNvPicPr>
            <a:picLocks noChangeAspect="1"/>
          </p:cNvPicPr>
          <p:nvPr/>
        </p:nvPicPr>
        <p:blipFill>
          <a:blip r:embed="rId2"/>
          <a:stretch>
            <a:fillRect/>
          </a:stretch>
        </p:blipFill>
        <p:spPr>
          <a:xfrm>
            <a:off x="5462270" y="1511300"/>
            <a:ext cx="2252980" cy="1595120"/>
          </a:xfrm>
          <a:prstGeom prst="rect">
            <a:avLst/>
          </a:prstGeom>
          <a:ln>
            <a:solidFill>
              <a:schemeClr val="accent1"/>
            </a:solidFill>
          </a:ln>
        </p:spPr>
      </p:pic>
      <p:sp>
        <p:nvSpPr>
          <p:cNvPr id="8" name="矩形 7"/>
          <p:cNvSpPr/>
          <p:nvPr/>
        </p:nvSpPr>
        <p:spPr>
          <a:xfrm>
            <a:off x="809625" y="1577975"/>
            <a:ext cx="183769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776605" y="1299210"/>
            <a:ext cx="187071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Products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2" name="文本框 1"/>
          <p:cNvSpPr txBox="1"/>
          <p:nvPr/>
        </p:nvSpPr>
        <p:spPr>
          <a:xfrm>
            <a:off x="807720" y="2505710"/>
            <a:ext cx="4107815" cy="2442210"/>
          </a:xfrm>
          <a:prstGeom prst="rect">
            <a:avLst/>
          </a:prstGeom>
          <a:noFill/>
        </p:spPr>
        <p:txBody>
          <a:bodyPr wrap="square" rtlCol="0">
            <a:noAutofit/>
          </a:bodyPr>
          <a:p>
            <a:pPr indent="0" fontAlgn="auto">
              <a:lnSpc>
                <a:spcPct val="150000"/>
              </a:lnSpc>
              <a:buFont typeface="Arial" panose="020B0604020202020204" pitchFamily="34" charset="0"/>
              <a:buNone/>
            </a:pPr>
            <a:r>
              <a:rPr lang="zh-CN" altLang="en-US" sz="1650" b="1">
                <a:latin typeface="Calibri" panose="020F0502020204030204" charset="0"/>
                <a:cs typeface="Calibri" panose="020F0502020204030204" charset="0"/>
              </a:rPr>
              <a:t>Features:</a:t>
            </a:r>
            <a:endParaRPr lang="zh-CN" altLang="en-US" sz="1650" b="1">
              <a:latin typeface="Calibri" panose="020F0502020204030204" charset="0"/>
              <a:cs typeface="Calibri" panose="020F0502020204030204" charset="0"/>
            </a:endParaRPr>
          </a:p>
          <a:p>
            <a:pPr marL="285750" indent="-285750" fontAlgn="auto">
              <a:lnSpc>
                <a:spcPct val="150000"/>
              </a:lnSpc>
              <a:buFont typeface="Arial" panose="020B0604020202020204" pitchFamily="34" charset="0"/>
              <a:buChar char="•"/>
            </a:pPr>
            <a:r>
              <a:rPr lang="zh-CN" altLang="en-US" sz="1650">
                <a:latin typeface="Calibri" panose="020F0502020204030204" charset="0"/>
                <a:cs typeface="Calibri" panose="020F0502020204030204" charset="0"/>
              </a:rPr>
              <a:t>Strong overload capacity</a:t>
            </a:r>
            <a:endParaRPr lang="zh-CN" altLang="en-US" sz="1650">
              <a:latin typeface="Calibri" panose="020F0502020204030204" charset="0"/>
              <a:cs typeface="Calibri" panose="020F0502020204030204" charset="0"/>
            </a:endParaRPr>
          </a:p>
          <a:p>
            <a:pPr marL="285750" indent="-285750" fontAlgn="auto">
              <a:lnSpc>
                <a:spcPct val="150000"/>
              </a:lnSpc>
              <a:buFont typeface="Arial" panose="020B0604020202020204" pitchFamily="34" charset="0"/>
              <a:buChar char="•"/>
            </a:pPr>
            <a:r>
              <a:rPr lang="zh-CN" altLang="en-US" sz="1650">
                <a:latin typeface="Calibri" panose="020F0502020204030204" charset="0"/>
                <a:cs typeface="Calibri" panose="020F0502020204030204" charset="0"/>
              </a:rPr>
              <a:t>Compact, simple, and aesthetically pleasing design</a:t>
            </a:r>
            <a:endParaRPr lang="zh-CN" altLang="en-US" sz="1650">
              <a:latin typeface="Calibri" panose="020F0502020204030204" charset="0"/>
              <a:cs typeface="Calibri" panose="020F0502020204030204" charset="0"/>
            </a:endParaRPr>
          </a:p>
          <a:p>
            <a:pPr marL="285750" indent="-285750" fontAlgn="auto">
              <a:lnSpc>
                <a:spcPct val="150000"/>
              </a:lnSpc>
              <a:buFont typeface="Arial" panose="020B0604020202020204" pitchFamily="34" charset="0"/>
              <a:buChar char="•"/>
            </a:pPr>
            <a:r>
              <a:rPr lang="zh-CN" altLang="en-US" sz="1650">
                <a:latin typeface="Calibri" panose="020F0502020204030204" charset="0"/>
                <a:cs typeface="Calibri" panose="020F0502020204030204" charset="0"/>
              </a:rPr>
              <a:t>Available processes: molecular diffusion welding, film lamination, spraying, dipping</a:t>
            </a:r>
            <a:endParaRPr lang="zh-CN" altLang="en-US" sz="1650">
              <a:latin typeface="Calibri" panose="020F0502020204030204" charset="0"/>
              <a:cs typeface="Calibri" panose="020F0502020204030204" charset="0"/>
            </a:endParaRPr>
          </a:p>
        </p:txBody>
      </p:sp>
      <p:pic>
        <p:nvPicPr>
          <p:cNvPr id="7" name="图片 6" descr="106"/>
          <p:cNvPicPr>
            <a:picLocks noChangeAspect="1"/>
          </p:cNvPicPr>
          <p:nvPr/>
        </p:nvPicPr>
        <p:blipFill>
          <a:blip r:embed="rId3"/>
          <a:stretch>
            <a:fillRect/>
          </a:stretch>
        </p:blipFill>
        <p:spPr>
          <a:xfrm>
            <a:off x="6257290" y="3878580"/>
            <a:ext cx="2253615" cy="1658620"/>
          </a:xfrm>
          <a:prstGeom prst="rect">
            <a:avLst/>
          </a:prstGeom>
          <a:ln>
            <a:solidFill>
              <a:schemeClr val="accent1"/>
            </a:solidFill>
          </a:ln>
        </p:spPr>
      </p:pic>
      <p:pic>
        <p:nvPicPr>
          <p:cNvPr id="9" name="图片 8" descr="107"/>
          <p:cNvPicPr>
            <a:picLocks noChangeAspect="1"/>
          </p:cNvPicPr>
          <p:nvPr/>
        </p:nvPicPr>
        <p:blipFill>
          <a:blip r:embed="rId4"/>
          <a:stretch>
            <a:fillRect/>
          </a:stretch>
        </p:blipFill>
        <p:spPr>
          <a:xfrm>
            <a:off x="8194675" y="1511300"/>
            <a:ext cx="2166620" cy="1595120"/>
          </a:xfrm>
          <a:prstGeom prst="rect">
            <a:avLst/>
          </a:prstGeom>
          <a:ln>
            <a:solidFill>
              <a:schemeClr val="accent1"/>
            </a:solidFill>
          </a:ln>
        </p:spPr>
      </p:pic>
      <p:sp>
        <p:nvSpPr>
          <p:cNvPr id="97" name="文本框 96"/>
          <p:cNvSpPr txBox="1"/>
          <p:nvPr>
            <p:custDataLst>
              <p:tags r:id="rId5"/>
            </p:custDataLst>
          </p:nvPr>
        </p:nvSpPr>
        <p:spPr>
          <a:xfrm>
            <a:off x="5905500" y="3176270"/>
            <a:ext cx="1581150" cy="275590"/>
          </a:xfrm>
          <a:prstGeom prst="rect">
            <a:avLst/>
          </a:prstGeom>
          <a:noFill/>
        </p:spPr>
        <p:txBody>
          <a:bodyPr wrap="square" rtlCol="0">
            <a:spAutoFit/>
          </a:bodyPr>
          <a:p>
            <a:pPr algn="ctr"/>
            <a:r>
              <a:rPr lang="zh-CN" altLang="en-US" sz="1200">
                <a:latin typeface="Calibri" panose="020F0502020204030204" charset="0"/>
                <a:cs typeface="Calibri" panose="020F0502020204030204" charset="0"/>
              </a:rPr>
              <a:t>Rigid Busbars</a:t>
            </a:r>
            <a:endParaRPr lang="zh-CN" altLang="en-US" sz="1200">
              <a:latin typeface="Calibri" panose="020F0502020204030204" charset="0"/>
              <a:cs typeface="Calibri" panose="020F0502020204030204" charset="0"/>
            </a:endParaRPr>
          </a:p>
        </p:txBody>
      </p:sp>
      <p:sp>
        <p:nvSpPr>
          <p:cNvPr id="10" name="文本框 9"/>
          <p:cNvSpPr txBox="1"/>
          <p:nvPr>
            <p:custDataLst>
              <p:tags r:id="rId6"/>
            </p:custDataLst>
          </p:nvPr>
        </p:nvSpPr>
        <p:spPr>
          <a:xfrm>
            <a:off x="8510905" y="3176270"/>
            <a:ext cx="1581150" cy="275590"/>
          </a:xfrm>
          <a:prstGeom prst="rect">
            <a:avLst/>
          </a:prstGeom>
          <a:noFill/>
        </p:spPr>
        <p:txBody>
          <a:bodyPr wrap="square" rtlCol="0">
            <a:spAutoFit/>
          </a:bodyPr>
          <a:p>
            <a:pPr algn="ctr"/>
            <a:r>
              <a:rPr lang="zh-CN" altLang="en-US" sz="1200">
                <a:latin typeface="Calibri" panose="020F0502020204030204" charset="0"/>
                <a:cs typeface="Calibri" panose="020F0502020204030204" charset="0"/>
              </a:rPr>
              <a:t>Rigid Busbars</a:t>
            </a:r>
            <a:endParaRPr lang="zh-CN" altLang="en-US" sz="1200">
              <a:latin typeface="Calibri" panose="020F0502020204030204" charset="0"/>
              <a:cs typeface="Calibri" panose="020F0502020204030204" charset="0"/>
            </a:endParaRPr>
          </a:p>
        </p:txBody>
      </p:sp>
      <p:sp>
        <p:nvSpPr>
          <p:cNvPr id="15" name="文本框 14"/>
          <p:cNvSpPr txBox="1"/>
          <p:nvPr>
            <p:custDataLst>
              <p:tags r:id="rId7"/>
            </p:custDataLst>
          </p:nvPr>
        </p:nvSpPr>
        <p:spPr>
          <a:xfrm>
            <a:off x="6647180" y="5617210"/>
            <a:ext cx="1581150" cy="275590"/>
          </a:xfrm>
          <a:prstGeom prst="rect">
            <a:avLst/>
          </a:prstGeom>
          <a:noFill/>
        </p:spPr>
        <p:txBody>
          <a:bodyPr wrap="square" rtlCol="0">
            <a:spAutoFit/>
          </a:bodyPr>
          <a:p>
            <a:pPr algn="ctr"/>
            <a:r>
              <a:rPr lang="zh-CN" altLang="en-US" sz="1200">
                <a:latin typeface="Calibri" panose="020F0502020204030204" charset="0"/>
                <a:cs typeface="Calibri" panose="020F0502020204030204" charset="0"/>
              </a:rPr>
              <a:t>Laminated Busbars</a:t>
            </a:r>
            <a:endParaRPr lang="zh-CN" altLang="en-US" sz="1200">
              <a:latin typeface="Calibri" panose="020F0502020204030204" charset="0"/>
              <a:cs typeface="Calibri" panose="020F0502020204030204" charset="0"/>
            </a:endParaRPr>
          </a:p>
        </p:txBody>
      </p:sp>
      <p:sp>
        <p:nvSpPr>
          <p:cNvPr id="16" name="文本框 15"/>
          <p:cNvSpPr txBox="1"/>
          <p:nvPr>
            <p:custDataLst>
              <p:tags r:id="rId8"/>
            </p:custDataLst>
          </p:nvPr>
        </p:nvSpPr>
        <p:spPr>
          <a:xfrm>
            <a:off x="9252585" y="5617210"/>
            <a:ext cx="1581150" cy="275590"/>
          </a:xfrm>
          <a:prstGeom prst="rect">
            <a:avLst/>
          </a:prstGeom>
          <a:noFill/>
        </p:spPr>
        <p:txBody>
          <a:bodyPr wrap="square" rtlCol="0">
            <a:spAutoFit/>
          </a:bodyPr>
          <a:p>
            <a:pPr algn="ctr"/>
            <a:r>
              <a:rPr lang="zh-CN" altLang="en-US" sz="1200">
                <a:latin typeface="Calibri" panose="020F0502020204030204" charset="0"/>
                <a:cs typeface="Calibri" panose="020F0502020204030204" charset="0"/>
              </a:rPr>
              <a:t>Flexible Busbars</a:t>
            </a:r>
            <a:endParaRPr lang="zh-CN" altLang="en-US" sz="1200">
              <a:latin typeface="Calibri" panose="020F0502020204030204" charset="0"/>
              <a:cs typeface="Calibri" panose="020F05020202040302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矩形 20"/>
          <p:cNvSpPr/>
          <p:nvPr/>
        </p:nvSpPr>
        <p:spPr>
          <a:xfrm>
            <a:off x="780415" y="1939290"/>
            <a:ext cx="185420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763905" y="1660525"/>
            <a:ext cx="187071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Products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11" name="文本框 10"/>
          <p:cNvSpPr txBox="1"/>
          <p:nvPr/>
        </p:nvSpPr>
        <p:spPr>
          <a:xfrm>
            <a:off x="763905" y="2274570"/>
            <a:ext cx="2232660" cy="725805"/>
          </a:xfrm>
          <a:prstGeom prst="rect">
            <a:avLst/>
          </a:prstGeom>
          <a:noFill/>
          <a:ln>
            <a:noFill/>
          </a:ln>
        </p:spPr>
        <p:txBody>
          <a:bodyPr wrap="square" rtlCol="0">
            <a:spAutoFit/>
          </a:bodyPr>
          <a:p>
            <a:pPr indent="0" fontAlgn="auto">
              <a:lnSpc>
                <a:spcPct val="125000"/>
              </a:lnSpc>
            </a:pPr>
            <a:r>
              <a:rPr lang="en-US" altLang="zh-CN" sz="1650" b="1" dirty="0" smtClean="0">
                <a:solidFill>
                  <a:schemeClr val="accent1"/>
                </a:solidFill>
                <a:latin typeface="Calibri" panose="020F0502020204030204" charset="0"/>
                <a:ea typeface="+mj-lt"/>
                <a:cs typeface="Calibri" panose="020F0502020204030204" charset="0"/>
                <a:sym typeface="+mn-ea"/>
              </a:rPr>
              <a:t>Electric Vehicle HV Connectors &amp; Cables</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pic>
        <p:nvPicPr>
          <p:cNvPr id="2" name="图片 1" descr="汽车高压1"/>
          <p:cNvPicPr>
            <a:picLocks noChangeAspect="1"/>
          </p:cNvPicPr>
          <p:nvPr/>
        </p:nvPicPr>
        <p:blipFill>
          <a:blip r:embed="rId1"/>
          <a:stretch>
            <a:fillRect/>
          </a:stretch>
        </p:blipFill>
        <p:spPr>
          <a:xfrm>
            <a:off x="3463290" y="1503045"/>
            <a:ext cx="2277110" cy="1948180"/>
          </a:xfrm>
          <a:prstGeom prst="rect">
            <a:avLst/>
          </a:prstGeom>
          <a:ln>
            <a:solidFill>
              <a:schemeClr val="accent1"/>
            </a:solidFill>
          </a:ln>
        </p:spPr>
      </p:pic>
      <p:pic>
        <p:nvPicPr>
          <p:cNvPr id="3" name="图片 2" descr="汽车高压2"/>
          <p:cNvPicPr>
            <a:picLocks noChangeAspect="1"/>
          </p:cNvPicPr>
          <p:nvPr/>
        </p:nvPicPr>
        <p:blipFill>
          <a:blip r:embed="rId2"/>
          <a:stretch>
            <a:fillRect/>
          </a:stretch>
        </p:blipFill>
        <p:spPr>
          <a:xfrm>
            <a:off x="6233795" y="1503045"/>
            <a:ext cx="2277110" cy="1948180"/>
          </a:xfrm>
          <a:prstGeom prst="rect">
            <a:avLst/>
          </a:prstGeom>
          <a:ln>
            <a:solidFill>
              <a:schemeClr val="accent1"/>
            </a:solidFill>
          </a:ln>
        </p:spPr>
      </p:pic>
      <p:pic>
        <p:nvPicPr>
          <p:cNvPr id="4" name="图片 3" descr="汽车高压3"/>
          <p:cNvPicPr>
            <a:picLocks noChangeAspect="1"/>
          </p:cNvPicPr>
          <p:nvPr/>
        </p:nvPicPr>
        <p:blipFill>
          <a:blip r:embed="rId3"/>
          <a:stretch>
            <a:fillRect/>
          </a:stretch>
        </p:blipFill>
        <p:spPr>
          <a:xfrm>
            <a:off x="9004300" y="1503045"/>
            <a:ext cx="2277110" cy="1948180"/>
          </a:xfrm>
          <a:prstGeom prst="rect">
            <a:avLst/>
          </a:prstGeom>
          <a:ln>
            <a:solidFill>
              <a:schemeClr val="accent1"/>
            </a:solidFill>
          </a:ln>
        </p:spPr>
      </p:pic>
      <p:pic>
        <p:nvPicPr>
          <p:cNvPr id="5" name="图片 4" descr="汽车高压4"/>
          <p:cNvPicPr>
            <a:picLocks noChangeAspect="1"/>
          </p:cNvPicPr>
          <p:nvPr/>
        </p:nvPicPr>
        <p:blipFill>
          <a:blip r:embed="rId4"/>
          <a:stretch>
            <a:fillRect/>
          </a:stretch>
        </p:blipFill>
        <p:spPr>
          <a:xfrm>
            <a:off x="1457325" y="4039870"/>
            <a:ext cx="2277110" cy="1948180"/>
          </a:xfrm>
          <a:prstGeom prst="rect">
            <a:avLst/>
          </a:prstGeom>
          <a:ln>
            <a:solidFill>
              <a:schemeClr val="accent1"/>
            </a:solidFill>
          </a:ln>
        </p:spPr>
      </p:pic>
      <p:pic>
        <p:nvPicPr>
          <p:cNvPr id="6" name="图片 5" descr="汽车高压5"/>
          <p:cNvPicPr>
            <a:picLocks noChangeAspect="1"/>
          </p:cNvPicPr>
          <p:nvPr/>
        </p:nvPicPr>
        <p:blipFill>
          <a:blip r:embed="rId5"/>
          <a:stretch>
            <a:fillRect/>
          </a:stretch>
        </p:blipFill>
        <p:spPr>
          <a:xfrm>
            <a:off x="4450715" y="4039870"/>
            <a:ext cx="2277110" cy="1948180"/>
          </a:xfrm>
          <a:prstGeom prst="rect">
            <a:avLst/>
          </a:prstGeom>
          <a:ln>
            <a:solidFill>
              <a:schemeClr val="accent1"/>
            </a:solidFill>
          </a:ln>
        </p:spPr>
      </p:pic>
      <p:pic>
        <p:nvPicPr>
          <p:cNvPr id="7" name="图片 6" descr="汽车高压6"/>
          <p:cNvPicPr>
            <a:picLocks noChangeAspect="1"/>
          </p:cNvPicPr>
          <p:nvPr/>
        </p:nvPicPr>
        <p:blipFill>
          <a:blip r:embed="rId6"/>
          <a:stretch>
            <a:fillRect/>
          </a:stretch>
        </p:blipFill>
        <p:spPr>
          <a:xfrm>
            <a:off x="7444105" y="4039870"/>
            <a:ext cx="2277110" cy="1948180"/>
          </a:xfrm>
          <a:prstGeom prst="rect">
            <a:avLst/>
          </a:prstGeom>
          <a:ln>
            <a:solidFill>
              <a:schemeClr val="accent1"/>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矩形 20"/>
          <p:cNvSpPr/>
          <p:nvPr/>
        </p:nvSpPr>
        <p:spPr>
          <a:xfrm>
            <a:off x="780415" y="1939290"/>
            <a:ext cx="184912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763905" y="1660525"/>
            <a:ext cx="1864995"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Products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11" name="文本框 10"/>
          <p:cNvSpPr txBox="1"/>
          <p:nvPr/>
        </p:nvSpPr>
        <p:spPr>
          <a:xfrm>
            <a:off x="763905" y="2274570"/>
            <a:ext cx="2232660" cy="344805"/>
          </a:xfrm>
          <a:prstGeom prst="rect">
            <a:avLst/>
          </a:prstGeom>
          <a:noFill/>
          <a:ln>
            <a:noFill/>
          </a:ln>
        </p:spPr>
        <p:txBody>
          <a:bodyPr wrap="square" rtlCol="0">
            <a:spAutoFit/>
          </a:bodyPr>
          <a:p>
            <a:r>
              <a:rPr lang="en-US" altLang="zh-CN" sz="1650" b="1" dirty="0" smtClean="0">
                <a:solidFill>
                  <a:schemeClr val="accent1"/>
                </a:solidFill>
                <a:latin typeface="Calibri" panose="020F0502020204030204" charset="0"/>
                <a:ea typeface="+mj-lt"/>
                <a:cs typeface="Calibri" panose="020F0502020204030204" charset="0"/>
                <a:sym typeface="+mn-ea"/>
              </a:rPr>
              <a:t>Automotive connectors</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pic>
        <p:nvPicPr>
          <p:cNvPr id="18" name="图片 17" descr="汽车1"/>
          <p:cNvPicPr>
            <a:picLocks noChangeAspect="1"/>
          </p:cNvPicPr>
          <p:nvPr/>
        </p:nvPicPr>
        <p:blipFill>
          <a:blip r:embed="rId1"/>
          <a:srcRect t="-6656" b="-7456"/>
          <a:stretch>
            <a:fillRect/>
          </a:stretch>
        </p:blipFill>
        <p:spPr>
          <a:xfrm>
            <a:off x="5763895" y="1703705"/>
            <a:ext cx="1759585" cy="1462405"/>
          </a:xfrm>
          <a:prstGeom prst="rect">
            <a:avLst/>
          </a:prstGeom>
          <a:ln>
            <a:solidFill>
              <a:schemeClr val="accent1"/>
            </a:solidFill>
          </a:ln>
        </p:spPr>
      </p:pic>
      <p:pic>
        <p:nvPicPr>
          <p:cNvPr id="19" name="图片 18" descr="汽车3"/>
          <p:cNvPicPr>
            <a:picLocks noChangeAspect="1"/>
          </p:cNvPicPr>
          <p:nvPr/>
        </p:nvPicPr>
        <p:blipFill>
          <a:blip r:embed="rId2"/>
          <a:srcRect l="10941" t="6485" r="13156" b="8984"/>
          <a:stretch>
            <a:fillRect/>
          </a:stretch>
        </p:blipFill>
        <p:spPr>
          <a:xfrm>
            <a:off x="3973195" y="1703705"/>
            <a:ext cx="1557020" cy="1462405"/>
          </a:xfrm>
          <a:prstGeom prst="rect">
            <a:avLst/>
          </a:prstGeom>
          <a:ln>
            <a:solidFill>
              <a:schemeClr val="accent1"/>
            </a:solidFill>
          </a:ln>
        </p:spPr>
      </p:pic>
      <p:pic>
        <p:nvPicPr>
          <p:cNvPr id="27" name="图片 26" descr="汽车3"/>
          <p:cNvPicPr>
            <a:picLocks noChangeAspect="1"/>
          </p:cNvPicPr>
          <p:nvPr/>
        </p:nvPicPr>
        <p:blipFill>
          <a:blip r:embed="rId3"/>
          <a:stretch>
            <a:fillRect/>
          </a:stretch>
        </p:blipFill>
        <p:spPr>
          <a:xfrm>
            <a:off x="4313555" y="3954780"/>
            <a:ext cx="1868170" cy="1740535"/>
          </a:xfrm>
          <a:prstGeom prst="rect">
            <a:avLst/>
          </a:prstGeom>
          <a:ln>
            <a:solidFill>
              <a:schemeClr val="accent1"/>
            </a:solidFill>
          </a:ln>
        </p:spPr>
      </p:pic>
      <p:pic>
        <p:nvPicPr>
          <p:cNvPr id="28" name="图片 27" descr="汽车4"/>
          <p:cNvPicPr>
            <a:picLocks noChangeAspect="1"/>
          </p:cNvPicPr>
          <p:nvPr/>
        </p:nvPicPr>
        <p:blipFill>
          <a:blip r:embed="rId4"/>
          <a:srcRect t="5186" b="5374"/>
          <a:stretch>
            <a:fillRect/>
          </a:stretch>
        </p:blipFill>
        <p:spPr>
          <a:xfrm>
            <a:off x="7757160" y="1703705"/>
            <a:ext cx="1753235" cy="1462405"/>
          </a:xfrm>
          <a:prstGeom prst="rect">
            <a:avLst/>
          </a:prstGeom>
          <a:ln>
            <a:solidFill>
              <a:schemeClr val="accent1"/>
            </a:solidFill>
          </a:ln>
        </p:spPr>
      </p:pic>
      <p:pic>
        <p:nvPicPr>
          <p:cNvPr id="29" name="图片 28" descr="汽车5"/>
          <p:cNvPicPr>
            <a:picLocks noChangeAspect="1"/>
          </p:cNvPicPr>
          <p:nvPr/>
        </p:nvPicPr>
        <p:blipFill>
          <a:blip r:embed="rId5"/>
          <a:stretch>
            <a:fillRect/>
          </a:stretch>
        </p:blipFill>
        <p:spPr>
          <a:xfrm>
            <a:off x="9744075" y="1703705"/>
            <a:ext cx="1655445" cy="1462405"/>
          </a:xfrm>
          <a:prstGeom prst="rect">
            <a:avLst/>
          </a:prstGeom>
          <a:ln>
            <a:solidFill>
              <a:schemeClr val="accent1"/>
            </a:solidFill>
          </a:ln>
        </p:spPr>
      </p:pic>
      <p:pic>
        <p:nvPicPr>
          <p:cNvPr id="61" name="图片 60" descr="2.jpg"/>
          <p:cNvPicPr>
            <a:picLocks noChangeAspect="1"/>
          </p:cNvPicPr>
          <p:nvPr/>
        </p:nvPicPr>
        <p:blipFill>
          <a:blip r:embed="rId6" cstate="print"/>
          <a:srcRect l="7736" t="15131" r="6850" b="18215"/>
          <a:stretch>
            <a:fillRect/>
          </a:stretch>
        </p:blipFill>
        <p:spPr>
          <a:xfrm>
            <a:off x="6639560" y="3934460"/>
            <a:ext cx="2164080" cy="1763395"/>
          </a:xfrm>
          <a:prstGeom prst="rect">
            <a:avLst/>
          </a:prstGeom>
          <a:ln>
            <a:solidFill>
              <a:schemeClr val="accent1"/>
            </a:solidFill>
          </a:ln>
        </p:spPr>
      </p:pic>
      <p:pic>
        <p:nvPicPr>
          <p:cNvPr id="30" name="图片 29" descr="汽车6"/>
          <p:cNvPicPr>
            <a:picLocks noChangeAspect="1"/>
          </p:cNvPicPr>
          <p:nvPr/>
        </p:nvPicPr>
        <p:blipFill>
          <a:blip r:embed="rId7"/>
          <a:srcRect l="3443" t="7655" r="1736" b="14058"/>
          <a:stretch>
            <a:fillRect/>
          </a:stretch>
        </p:blipFill>
        <p:spPr>
          <a:xfrm>
            <a:off x="9261475" y="3933190"/>
            <a:ext cx="2138045" cy="1765300"/>
          </a:xfrm>
          <a:prstGeom prst="rect">
            <a:avLst/>
          </a:prstGeom>
          <a:ln>
            <a:solidFill>
              <a:schemeClr val="accent1"/>
            </a:solidFill>
          </a:ln>
        </p:spPr>
      </p:pic>
      <p:sp>
        <p:nvSpPr>
          <p:cNvPr id="2" name="文本框 1"/>
          <p:cNvSpPr txBox="1"/>
          <p:nvPr/>
        </p:nvSpPr>
        <p:spPr>
          <a:xfrm>
            <a:off x="752475" y="2906395"/>
            <a:ext cx="2957830" cy="2757170"/>
          </a:xfrm>
          <a:prstGeom prst="rect">
            <a:avLst/>
          </a:prstGeom>
          <a:noFill/>
        </p:spPr>
        <p:txBody>
          <a:bodyPr wrap="square" rtlCol="0">
            <a:spAutoFit/>
          </a:bodyPr>
          <a:p>
            <a:pPr indent="0" fontAlgn="auto">
              <a:lnSpc>
                <a:spcPct val="150000"/>
              </a:lnSpc>
              <a:buFont typeface="Arial" panose="020B0604020202020204" pitchFamily="34" charset="0"/>
              <a:buNone/>
            </a:pPr>
            <a:r>
              <a:rPr lang="zh-CN" altLang="en-US" sz="1650" b="1">
                <a:latin typeface="Calibri" panose="020F0502020204030204" charset="0"/>
                <a:cs typeface="Calibri" panose="020F0502020204030204" charset="0"/>
              </a:rPr>
              <a:t>Features:</a:t>
            </a:r>
            <a:endParaRPr lang="zh-CN" altLang="en-US" sz="1650" b="1">
              <a:latin typeface="Calibri" panose="020F0502020204030204" charset="0"/>
              <a:cs typeface="Calibri" panose="020F0502020204030204" charset="0"/>
            </a:endParaRPr>
          </a:p>
          <a:p>
            <a:pPr marL="285750" indent="-285750" fontAlgn="auto">
              <a:lnSpc>
                <a:spcPct val="150000"/>
              </a:lnSpc>
              <a:buFont typeface="Arial" panose="020B0604020202020204" pitchFamily="34" charset="0"/>
              <a:buChar char="•"/>
            </a:pPr>
            <a:r>
              <a:rPr lang="zh-CN" altLang="en-US" sz="1650">
                <a:latin typeface="Calibri" panose="020F0502020204030204" charset="0"/>
                <a:cs typeface="Calibri" panose="020F0502020204030204" charset="0"/>
              </a:rPr>
              <a:t>Compact structure, stable and reliable threaded connection</a:t>
            </a:r>
            <a:endParaRPr lang="zh-CN" altLang="en-US" sz="1650">
              <a:latin typeface="Calibri" panose="020F0502020204030204" charset="0"/>
              <a:cs typeface="Calibri" panose="020F0502020204030204" charset="0"/>
            </a:endParaRPr>
          </a:p>
          <a:p>
            <a:pPr marL="285750" indent="-285750" fontAlgn="auto">
              <a:lnSpc>
                <a:spcPct val="150000"/>
              </a:lnSpc>
              <a:buFont typeface="Arial" panose="020B0604020202020204" pitchFamily="34" charset="0"/>
              <a:buChar char="•"/>
            </a:pPr>
            <a:r>
              <a:rPr lang="zh-CN" altLang="en-US" sz="1650">
                <a:latin typeface="Calibri" panose="020F0502020204030204" charset="0"/>
                <a:cs typeface="Calibri" panose="020F0502020204030204" charset="0"/>
              </a:rPr>
              <a:t>Safe and reliable, compliant with IEC standards</a:t>
            </a:r>
            <a:endParaRPr lang="zh-CN" altLang="en-US" sz="1650">
              <a:latin typeface="Calibri" panose="020F0502020204030204" charset="0"/>
              <a:cs typeface="Calibri" panose="020F0502020204030204" charset="0"/>
            </a:endParaRPr>
          </a:p>
          <a:p>
            <a:pPr marL="285750" indent="-285750" fontAlgn="auto">
              <a:lnSpc>
                <a:spcPct val="150000"/>
              </a:lnSpc>
              <a:buFont typeface="Arial" panose="020B0604020202020204" pitchFamily="34" charset="0"/>
              <a:buChar char="•"/>
            </a:pPr>
            <a:r>
              <a:rPr lang="zh-CN" altLang="en-US" sz="1650">
                <a:latin typeface="Calibri" panose="020F0502020204030204" charset="0"/>
                <a:cs typeface="Calibri" panose="020F0502020204030204" charset="0"/>
              </a:rPr>
              <a:t>Customizable cable length</a:t>
            </a:r>
            <a:endParaRPr lang="zh-CN" altLang="en-US" sz="1650">
              <a:latin typeface="Calibri" panose="020F0502020204030204" charset="0"/>
              <a:cs typeface="Calibri" panose="020F05020202040302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矩形 20"/>
          <p:cNvSpPr/>
          <p:nvPr/>
        </p:nvSpPr>
        <p:spPr>
          <a:xfrm>
            <a:off x="788670" y="1577975"/>
            <a:ext cx="183769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755650" y="1299210"/>
            <a:ext cx="187071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Products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3" name="文本框 2"/>
          <p:cNvSpPr txBox="1"/>
          <p:nvPr/>
        </p:nvSpPr>
        <p:spPr>
          <a:xfrm>
            <a:off x="755650" y="1812925"/>
            <a:ext cx="2643505" cy="344805"/>
          </a:xfrm>
          <a:prstGeom prst="rect">
            <a:avLst/>
          </a:prstGeom>
          <a:noFill/>
          <a:ln>
            <a:noFill/>
          </a:ln>
        </p:spPr>
        <p:txBody>
          <a:bodyPr wrap="square" rtlCol="0">
            <a:spAutoFit/>
          </a:bodyPr>
          <a:p>
            <a:r>
              <a:rPr lang="en-US" altLang="zh-CN" sz="1650" b="1" dirty="0" smtClean="0">
                <a:solidFill>
                  <a:schemeClr val="accent1"/>
                </a:solidFill>
                <a:latin typeface="Calibri" panose="020F0502020204030204" charset="0"/>
                <a:ea typeface="+mj-lt"/>
                <a:cs typeface="Calibri" panose="020F0502020204030204" charset="0"/>
                <a:sym typeface="+mn-ea"/>
              </a:rPr>
              <a:t>Circular connectors &amp; cables</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pic>
        <p:nvPicPr>
          <p:cNvPr id="8" name="图片 7" descr="4.4230"/>
          <p:cNvPicPr>
            <a:picLocks noChangeAspect="1"/>
          </p:cNvPicPr>
          <p:nvPr/>
        </p:nvPicPr>
        <p:blipFill>
          <a:blip r:embed="rId1"/>
          <a:srcRect l="16026" t="28451" r="5729" b="20226"/>
          <a:stretch>
            <a:fillRect/>
          </a:stretch>
        </p:blipFill>
        <p:spPr>
          <a:xfrm>
            <a:off x="4197350" y="1577975"/>
            <a:ext cx="1911350" cy="1254125"/>
          </a:xfrm>
          <a:prstGeom prst="rect">
            <a:avLst/>
          </a:prstGeom>
          <a:ln>
            <a:solidFill>
              <a:schemeClr val="accent1"/>
            </a:solidFill>
          </a:ln>
        </p:spPr>
      </p:pic>
      <p:pic>
        <p:nvPicPr>
          <p:cNvPr id="9" name="图片 8" descr="1+2.4224"/>
          <p:cNvPicPr>
            <a:picLocks noChangeAspect="1"/>
          </p:cNvPicPr>
          <p:nvPr/>
        </p:nvPicPr>
        <p:blipFill>
          <a:blip r:embed="rId2"/>
          <a:srcRect l="21311" t="30197" b="19846"/>
          <a:stretch>
            <a:fillRect/>
          </a:stretch>
        </p:blipFill>
        <p:spPr>
          <a:xfrm>
            <a:off x="4198620" y="3124835"/>
            <a:ext cx="1908810" cy="1211580"/>
          </a:xfrm>
          <a:prstGeom prst="rect">
            <a:avLst/>
          </a:prstGeom>
          <a:ln>
            <a:solidFill>
              <a:schemeClr val="accent1"/>
            </a:solidFill>
          </a:ln>
        </p:spPr>
      </p:pic>
      <p:pic>
        <p:nvPicPr>
          <p:cNvPr id="10" name="图片 9" descr="3.4213"/>
          <p:cNvPicPr>
            <a:picLocks noChangeAspect="1"/>
          </p:cNvPicPr>
          <p:nvPr/>
        </p:nvPicPr>
        <p:blipFill>
          <a:blip r:embed="rId3"/>
          <a:srcRect l="7155" t="38093" r="27074" b="30602"/>
          <a:stretch>
            <a:fillRect/>
          </a:stretch>
        </p:blipFill>
        <p:spPr>
          <a:xfrm>
            <a:off x="4192270" y="4629150"/>
            <a:ext cx="1919605" cy="1294130"/>
          </a:xfrm>
          <a:prstGeom prst="rect">
            <a:avLst/>
          </a:prstGeom>
          <a:ln>
            <a:solidFill>
              <a:schemeClr val="accent1"/>
            </a:solidFill>
          </a:ln>
        </p:spPr>
      </p:pic>
      <p:pic>
        <p:nvPicPr>
          <p:cNvPr id="18" name="图片 17" descr="183f6b95-4c45-4624-be31-bba21af7c9b5"/>
          <p:cNvPicPr>
            <a:picLocks noChangeAspect="1"/>
          </p:cNvPicPr>
          <p:nvPr/>
        </p:nvPicPr>
        <p:blipFill>
          <a:blip r:embed="rId4"/>
          <a:srcRect l="5320" r="8051" b="19947"/>
          <a:stretch>
            <a:fillRect/>
          </a:stretch>
        </p:blipFill>
        <p:spPr>
          <a:xfrm>
            <a:off x="6835458" y="3117850"/>
            <a:ext cx="1847850" cy="1215390"/>
          </a:xfrm>
          <a:prstGeom prst="rect">
            <a:avLst/>
          </a:prstGeom>
          <a:ln>
            <a:solidFill>
              <a:schemeClr val="accent1"/>
            </a:solidFill>
          </a:ln>
        </p:spPr>
      </p:pic>
      <p:pic>
        <p:nvPicPr>
          <p:cNvPr id="24" name="图片 23" descr="圆形连接器1"/>
          <p:cNvPicPr>
            <a:picLocks noChangeAspect="1"/>
          </p:cNvPicPr>
          <p:nvPr/>
        </p:nvPicPr>
        <p:blipFill>
          <a:blip r:embed="rId5"/>
          <a:srcRect l="22102" t="29093" r="18722" b="30306"/>
          <a:stretch>
            <a:fillRect/>
          </a:stretch>
        </p:blipFill>
        <p:spPr>
          <a:xfrm>
            <a:off x="6838315" y="1570355"/>
            <a:ext cx="1845310" cy="1266190"/>
          </a:xfrm>
          <a:prstGeom prst="rect">
            <a:avLst/>
          </a:prstGeom>
          <a:ln>
            <a:solidFill>
              <a:schemeClr val="accent1"/>
            </a:solidFill>
          </a:ln>
        </p:spPr>
      </p:pic>
      <p:pic>
        <p:nvPicPr>
          <p:cNvPr id="27" name="图片 26" descr="圆形连接器线束7"/>
          <p:cNvPicPr>
            <a:picLocks noChangeAspect="1"/>
          </p:cNvPicPr>
          <p:nvPr/>
        </p:nvPicPr>
        <p:blipFill>
          <a:blip r:embed="rId6"/>
          <a:srcRect l="8399" t="6916" r="10065" b="5048"/>
          <a:stretch>
            <a:fillRect/>
          </a:stretch>
        </p:blipFill>
        <p:spPr>
          <a:xfrm>
            <a:off x="9310370" y="1577975"/>
            <a:ext cx="1741805" cy="1254125"/>
          </a:xfrm>
          <a:prstGeom prst="rect">
            <a:avLst/>
          </a:prstGeom>
          <a:ln>
            <a:solidFill>
              <a:schemeClr val="accent1"/>
            </a:solidFill>
          </a:ln>
        </p:spPr>
      </p:pic>
      <p:pic>
        <p:nvPicPr>
          <p:cNvPr id="28" name="图片 27" descr="圆形连接器线束6"/>
          <p:cNvPicPr>
            <a:picLocks noChangeAspect="1"/>
          </p:cNvPicPr>
          <p:nvPr/>
        </p:nvPicPr>
        <p:blipFill>
          <a:blip r:embed="rId7"/>
          <a:srcRect l="14029" t="18534" r="18013" b="10409"/>
          <a:stretch>
            <a:fillRect/>
          </a:stretch>
        </p:blipFill>
        <p:spPr>
          <a:xfrm>
            <a:off x="9310370" y="3117850"/>
            <a:ext cx="1741805" cy="1215390"/>
          </a:xfrm>
          <a:prstGeom prst="rect">
            <a:avLst/>
          </a:prstGeom>
          <a:ln>
            <a:solidFill>
              <a:schemeClr val="accent1"/>
            </a:solidFill>
          </a:ln>
        </p:spPr>
      </p:pic>
      <p:sp>
        <p:nvSpPr>
          <p:cNvPr id="2" name="文本框 1"/>
          <p:cNvSpPr txBox="1"/>
          <p:nvPr/>
        </p:nvSpPr>
        <p:spPr>
          <a:xfrm>
            <a:off x="859790" y="2877820"/>
            <a:ext cx="2744470" cy="2609850"/>
          </a:xfrm>
          <a:prstGeom prst="rect">
            <a:avLst/>
          </a:prstGeom>
          <a:noFill/>
        </p:spPr>
        <p:txBody>
          <a:bodyPr wrap="square" rtlCol="0">
            <a:noAutofit/>
          </a:bodyPr>
          <a:p>
            <a:pPr indent="0" fontAlgn="auto">
              <a:lnSpc>
                <a:spcPct val="150000"/>
              </a:lnSpc>
              <a:buFont typeface="Arial" panose="020B0604020202020204" pitchFamily="34" charset="0"/>
              <a:buNone/>
            </a:pPr>
            <a:r>
              <a:rPr lang="zh-CN" altLang="en-US" sz="1650" b="1">
                <a:latin typeface="Calibri" panose="020F0502020204030204" charset="0"/>
                <a:cs typeface="Calibri" panose="020F0502020204030204" charset="0"/>
              </a:rPr>
              <a:t>Features:</a:t>
            </a:r>
            <a:endParaRPr lang="zh-CN" altLang="en-US" sz="1650" b="1">
              <a:latin typeface="Calibri" panose="020F0502020204030204" charset="0"/>
              <a:cs typeface="Calibri" panose="020F0502020204030204" charset="0"/>
            </a:endParaRPr>
          </a:p>
          <a:p>
            <a:pPr marL="285750" indent="-285750" fontAlgn="auto">
              <a:lnSpc>
                <a:spcPct val="150000"/>
              </a:lnSpc>
              <a:buFont typeface="Arial" panose="020B0604020202020204" pitchFamily="34" charset="0"/>
              <a:buChar char="•"/>
            </a:pPr>
            <a:r>
              <a:rPr lang="zh-CN" altLang="en-US" sz="1650">
                <a:latin typeface="Calibri" panose="020F0502020204030204" charset="0"/>
                <a:cs typeface="Calibri" panose="020F0502020204030204" charset="0"/>
              </a:rPr>
              <a:t>Mechanical life: 500 cycles</a:t>
            </a:r>
            <a:endParaRPr lang="zh-CN" altLang="en-US" sz="1650">
              <a:latin typeface="Calibri" panose="020F0502020204030204" charset="0"/>
              <a:cs typeface="Calibri" panose="020F0502020204030204" charset="0"/>
            </a:endParaRPr>
          </a:p>
          <a:p>
            <a:pPr marL="285750" indent="-285750" fontAlgn="auto">
              <a:lnSpc>
                <a:spcPct val="150000"/>
              </a:lnSpc>
              <a:buFont typeface="Arial" panose="020B0604020202020204" pitchFamily="34" charset="0"/>
              <a:buChar char="•"/>
            </a:pPr>
            <a:r>
              <a:rPr lang="zh-CN" altLang="en-US" sz="1650">
                <a:latin typeface="Calibri" panose="020F0502020204030204" charset="0"/>
                <a:cs typeface="Calibri" panose="020F0502020204030204" charset="0"/>
              </a:rPr>
              <a:t>strong vibration resistance</a:t>
            </a:r>
            <a:endParaRPr lang="zh-CN" altLang="en-US" sz="1650">
              <a:latin typeface="Calibri" panose="020F0502020204030204" charset="0"/>
              <a:cs typeface="Calibri" panose="020F0502020204030204" charset="0"/>
            </a:endParaRPr>
          </a:p>
          <a:p>
            <a:pPr marL="285750" indent="-285750" fontAlgn="auto">
              <a:lnSpc>
                <a:spcPct val="150000"/>
              </a:lnSpc>
              <a:buFont typeface="Arial" panose="020B0604020202020204" pitchFamily="34" charset="0"/>
              <a:buChar char="•"/>
            </a:pPr>
            <a:r>
              <a:rPr lang="zh-CN" altLang="en-US" sz="1650">
                <a:latin typeface="Calibri" panose="020F0502020204030204" charset="0"/>
                <a:cs typeface="Calibri" panose="020F0502020204030204" charset="0"/>
              </a:rPr>
              <a:t>IP67 waterproof</a:t>
            </a:r>
            <a:endParaRPr lang="zh-CN" altLang="en-US" sz="1650">
              <a:latin typeface="Calibri" panose="020F0502020204030204" charset="0"/>
              <a:cs typeface="Calibri" panose="020F0502020204030204" charset="0"/>
            </a:endParaRPr>
          </a:p>
          <a:p>
            <a:pPr marL="285750" indent="-285750" fontAlgn="auto">
              <a:lnSpc>
                <a:spcPct val="150000"/>
              </a:lnSpc>
              <a:buFont typeface="Arial" panose="020B0604020202020204" pitchFamily="34" charset="0"/>
              <a:buChar char="•"/>
            </a:pPr>
            <a:r>
              <a:rPr lang="zh-CN" altLang="en-US" sz="1650">
                <a:latin typeface="Calibri" panose="020F0502020204030204" charset="0"/>
                <a:cs typeface="Calibri" panose="020F0502020204030204" charset="0"/>
              </a:rPr>
              <a:t>360-degree shielding</a:t>
            </a:r>
            <a:endParaRPr lang="zh-CN" altLang="en-US" sz="1650">
              <a:latin typeface="Calibri" panose="020F0502020204030204" charset="0"/>
              <a:cs typeface="Calibri" panose="020F0502020204030204" charset="0"/>
            </a:endParaRPr>
          </a:p>
          <a:p>
            <a:pPr marL="285750" indent="-285750" fontAlgn="auto">
              <a:lnSpc>
                <a:spcPct val="150000"/>
              </a:lnSpc>
              <a:buFont typeface="Arial" panose="020B0604020202020204" pitchFamily="34" charset="0"/>
              <a:buChar char="•"/>
            </a:pPr>
            <a:r>
              <a:rPr lang="zh-CN" altLang="en-US" sz="1650">
                <a:latin typeface="Calibri" panose="020F0502020204030204" charset="0"/>
                <a:cs typeface="Calibri" panose="020F0502020204030204" charset="0"/>
              </a:rPr>
              <a:t>Temperature resistance:</a:t>
            </a:r>
            <a:r>
              <a:rPr lang="en-US" altLang="zh-CN" sz="1650">
                <a:latin typeface="Calibri" panose="020F0502020204030204" charset="0"/>
                <a:cs typeface="Calibri" panose="020F0502020204030204" charset="0"/>
              </a:rPr>
              <a:t>   </a:t>
            </a:r>
            <a:r>
              <a:rPr lang="zh-CN" altLang="en-US" sz="1650">
                <a:latin typeface="Calibri" panose="020F0502020204030204" charset="0"/>
                <a:cs typeface="Calibri" panose="020F0502020204030204" charset="0"/>
              </a:rPr>
              <a:t> -40 to 105°C</a:t>
            </a:r>
            <a:endParaRPr lang="zh-CN" altLang="en-US" sz="1650">
              <a:latin typeface="Calibri" panose="020F0502020204030204" charset="0"/>
              <a:cs typeface="Calibri" panose="020F0502020204030204" charset="0"/>
            </a:endParaRPr>
          </a:p>
        </p:txBody>
      </p:sp>
      <p:pic>
        <p:nvPicPr>
          <p:cNvPr id="5" name="图片 4" descr="C:/Users/Administrator/Desktop/1.jpg1"/>
          <p:cNvPicPr>
            <a:picLocks noChangeAspect="1"/>
          </p:cNvPicPr>
          <p:nvPr/>
        </p:nvPicPr>
        <p:blipFill>
          <a:blip r:embed="rId8"/>
          <a:srcRect l="2203" r="3048" b="16648"/>
          <a:stretch>
            <a:fillRect/>
          </a:stretch>
        </p:blipFill>
        <p:spPr>
          <a:xfrm>
            <a:off x="6827838" y="4622165"/>
            <a:ext cx="1863090" cy="1299210"/>
          </a:xfrm>
          <a:prstGeom prst="rect">
            <a:avLst/>
          </a:prstGeom>
          <a:ln>
            <a:solidFill>
              <a:schemeClr val="accent1"/>
            </a:solidFill>
          </a:ln>
        </p:spPr>
      </p:pic>
      <p:pic>
        <p:nvPicPr>
          <p:cNvPr id="7" name="图片 6" descr="108"/>
          <p:cNvPicPr>
            <a:picLocks noChangeAspect="1"/>
          </p:cNvPicPr>
          <p:nvPr/>
        </p:nvPicPr>
        <p:blipFill>
          <a:blip r:embed="rId9"/>
          <a:srcRect l="8658" t="-6548" r="4283" b="-6656"/>
          <a:stretch>
            <a:fillRect/>
          </a:stretch>
        </p:blipFill>
        <p:spPr>
          <a:xfrm>
            <a:off x="9310370" y="4618990"/>
            <a:ext cx="1741805" cy="1296670"/>
          </a:xfrm>
          <a:prstGeom prst="rect">
            <a:avLst/>
          </a:prstGeom>
          <a:ln>
            <a:solidFill>
              <a:schemeClr val="accent1"/>
            </a:solid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8"/>
          <p:cNvSpPr/>
          <p:nvPr/>
        </p:nvSpPr>
        <p:spPr>
          <a:xfrm>
            <a:off x="681990" y="1961515"/>
            <a:ext cx="1838325"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p:nvSpPr>
        <p:spPr>
          <a:xfrm>
            <a:off x="648970" y="1682750"/>
            <a:ext cx="1871345"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Products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11" name="文本框 10"/>
          <p:cNvSpPr txBox="1"/>
          <p:nvPr/>
        </p:nvSpPr>
        <p:spPr>
          <a:xfrm>
            <a:off x="648970" y="2239010"/>
            <a:ext cx="2305050" cy="344805"/>
          </a:xfrm>
          <a:prstGeom prst="rect">
            <a:avLst/>
          </a:prstGeom>
          <a:noFill/>
          <a:ln>
            <a:noFill/>
          </a:ln>
        </p:spPr>
        <p:txBody>
          <a:bodyPr wrap="square" rtlCol="0">
            <a:spAutoFit/>
          </a:bodyPr>
          <a:p>
            <a:r>
              <a:rPr lang="en-US" altLang="zh-CN" sz="1650" b="1" dirty="0" smtClean="0">
                <a:solidFill>
                  <a:schemeClr val="accent1"/>
                </a:solidFill>
                <a:latin typeface="Calibri" panose="020F0502020204030204" charset="0"/>
                <a:ea typeface="+mj-lt"/>
                <a:cs typeface="Calibri" panose="020F0502020204030204" charset="0"/>
                <a:sym typeface="+mn-ea"/>
              </a:rPr>
              <a:t>Industrial Wire Harness</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pic>
        <p:nvPicPr>
          <p:cNvPr id="3" name="图片 2" descr="R (3)"/>
          <p:cNvPicPr>
            <a:picLocks noChangeAspect="1"/>
          </p:cNvPicPr>
          <p:nvPr/>
        </p:nvPicPr>
        <p:blipFill>
          <a:blip r:embed="rId1"/>
          <a:stretch>
            <a:fillRect/>
          </a:stretch>
        </p:blipFill>
        <p:spPr>
          <a:xfrm>
            <a:off x="3082925" y="1588770"/>
            <a:ext cx="1762760" cy="1762760"/>
          </a:xfrm>
          <a:prstGeom prst="rect">
            <a:avLst/>
          </a:prstGeom>
          <a:ln>
            <a:solidFill>
              <a:schemeClr val="accent1"/>
            </a:solidFill>
          </a:ln>
        </p:spPr>
      </p:pic>
      <p:pic>
        <p:nvPicPr>
          <p:cNvPr id="5" name="图片 4" descr="1"/>
          <p:cNvPicPr>
            <a:picLocks noChangeAspect="1"/>
          </p:cNvPicPr>
          <p:nvPr/>
        </p:nvPicPr>
        <p:blipFill>
          <a:blip r:embed="rId2"/>
          <a:srcRect b="5482"/>
          <a:stretch>
            <a:fillRect/>
          </a:stretch>
        </p:blipFill>
        <p:spPr>
          <a:xfrm>
            <a:off x="5194300" y="1588770"/>
            <a:ext cx="1864995" cy="1762760"/>
          </a:xfrm>
          <a:prstGeom prst="rect">
            <a:avLst/>
          </a:prstGeom>
          <a:ln>
            <a:solidFill>
              <a:schemeClr val="accent1"/>
            </a:solidFill>
          </a:ln>
        </p:spPr>
      </p:pic>
      <p:pic>
        <p:nvPicPr>
          <p:cNvPr id="13" name="图片 12" descr="3"/>
          <p:cNvPicPr>
            <a:picLocks noChangeAspect="1"/>
          </p:cNvPicPr>
          <p:nvPr/>
        </p:nvPicPr>
        <p:blipFill>
          <a:blip r:embed="rId3"/>
          <a:srcRect t="3676" b="3952"/>
          <a:stretch>
            <a:fillRect/>
          </a:stretch>
        </p:blipFill>
        <p:spPr>
          <a:xfrm>
            <a:off x="7407910" y="1590040"/>
            <a:ext cx="1905000" cy="1760220"/>
          </a:xfrm>
          <a:prstGeom prst="rect">
            <a:avLst/>
          </a:prstGeom>
          <a:ln>
            <a:solidFill>
              <a:schemeClr val="accent1"/>
            </a:solidFill>
          </a:ln>
        </p:spPr>
      </p:pic>
      <p:pic>
        <p:nvPicPr>
          <p:cNvPr id="14" name="图片 13" descr="133"/>
          <p:cNvPicPr>
            <a:picLocks noChangeAspect="1"/>
          </p:cNvPicPr>
          <p:nvPr/>
        </p:nvPicPr>
        <p:blipFill>
          <a:blip r:embed="rId4"/>
          <a:srcRect l="6193" t="7687" r="4444" b="5647"/>
          <a:stretch>
            <a:fillRect/>
          </a:stretch>
        </p:blipFill>
        <p:spPr>
          <a:xfrm>
            <a:off x="9661525" y="1599248"/>
            <a:ext cx="1795780" cy="1741805"/>
          </a:xfrm>
          <a:prstGeom prst="rect">
            <a:avLst/>
          </a:prstGeom>
          <a:ln>
            <a:solidFill>
              <a:schemeClr val="accent1"/>
            </a:solidFill>
          </a:ln>
        </p:spPr>
      </p:pic>
      <p:pic>
        <p:nvPicPr>
          <p:cNvPr id="19" name="图片 18" descr="123."/>
          <p:cNvPicPr>
            <a:picLocks noChangeAspect="1"/>
          </p:cNvPicPr>
          <p:nvPr/>
        </p:nvPicPr>
        <p:blipFill>
          <a:blip r:embed="rId5"/>
          <a:srcRect t="6155" b="10856"/>
          <a:stretch>
            <a:fillRect/>
          </a:stretch>
        </p:blipFill>
        <p:spPr>
          <a:xfrm>
            <a:off x="935990" y="4201160"/>
            <a:ext cx="1915160" cy="1589405"/>
          </a:xfrm>
          <a:prstGeom prst="rect">
            <a:avLst/>
          </a:prstGeom>
          <a:ln>
            <a:solidFill>
              <a:schemeClr val="accent1"/>
            </a:solidFill>
          </a:ln>
        </p:spPr>
      </p:pic>
      <p:pic>
        <p:nvPicPr>
          <p:cNvPr id="20" name="图片 19" descr="119"/>
          <p:cNvPicPr>
            <a:picLocks noChangeAspect="1"/>
          </p:cNvPicPr>
          <p:nvPr/>
        </p:nvPicPr>
        <p:blipFill>
          <a:blip r:embed="rId6"/>
          <a:srcRect t="12416" b="14001"/>
          <a:stretch>
            <a:fillRect/>
          </a:stretch>
        </p:blipFill>
        <p:spPr>
          <a:xfrm>
            <a:off x="3203575" y="4199890"/>
            <a:ext cx="2163445" cy="1591945"/>
          </a:xfrm>
          <a:prstGeom prst="rect">
            <a:avLst/>
          </a:prstGeom>
          <a:ln>
            <a:solidFill>
              <a:schemeClr val="accent1"/>
            </a:solidFill>
          </a:ln>
        </p:spPr>
      </p:pic>
      <p:pic>
        <p:nvPicPr>
          <p:cNvPr id="21" name="图片 20" descr="114"/>
          <p:cNvPicPr>
            <a:picLocks noChangeAspect="1"/>
          </p:cNvPicPr>
          <p:nvPr/>
        </p:nvPicPr>
        <p:blipFill>
          <a:blip r:embed="rId7"/>
          <a:srcRect l="12152" t="18280" r="7055" b="17430"/>
          <a:stretch>
            <a:fillRect/>
          </a:stretch>
        </p:blipFill>
        <p:spPr>
          <a:xfrm>
            <a:off x="5719445" y="4203065"/>
            <a:ext cx="1992630" cy="1585595"/>
          </a:xfrm>
          <a:prstGeom prst="rect">
            <a:avLst/>
          </a:prstGeom>
          <a:ln>
            <a:solidFill>
              <a:schemeClr val="accent1"/>
            </a:solidFill>
          </a:ln>
        </p:spPr>
      </p:pic>
      <p:pic>
        <p:nvPicPr>
          <p:cNvPr id="22" name="图片 21" descr="112"/>
          <p:cNvPicPr>
            <a:picLocks noChangeAspect="1"/>
          </p:cNvPicPr>
          <p:nvPr/>
        </p:nvPicPr>
        <p:blipFill>
          <a:blip r:embed="rId8"/>
          <a:srcRect l="5140" t="8067" r="1872" b="15691"/>
          <a:stretch>
            <a:fillRect/>
          </a:stretch>
        </p:blipFill>
        <p:spPr>
          <a:xfrm>
            <a:off x="8064500" y="4203065"/>
            <a:ext cx="1933575" cy="1585595"/>
          </a:xfrm>
          <a:prstGeom prst="rect">
            <a:avLst/>
          </a:prstGeom>
          <a:ln>
            <a:solidFill>
              <a:schemeClr val="accent1"/>
            </a:solid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8"/>
          <p:cNvSpPr/>
          <p:nvPr/>
        </p:nvSpPr>
        <p:spPr>
          <a:xfrm>
            <a:off x="982345" y="2157095"/>
            <a:ext cx="183134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p:nvSpPr>
        <p:spPr>
          <a:xfrm>
            <a:off x="949325" y="1878330"/>
            <a:ext cx="1864995"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Products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11" name="文本框 10"/>
          <p:cNvSpPr txBox="1"/>
          <p:nvPr/>
        </p:nvSpPr>
        <p:spPr>
          <a:xfrm>
            <a:off x="949325" y="2413635"/>
            <a:ext cx="2096770" cy="344805"/>
          </a:xfrm>
          <a:prstGeom prst="rect">
            <a:avLst/>
          </a:prstGeom>
          <a:noFill/>
          <a:ln>
            <a:noFill/>
          </a:ln>
        </p:spPr>
        <p:txBody>
          <a:bodyPr wrap="square" rtlCol="0">
            <a:spAutoFit/>
          </a:bodyPr>
          <a:p>
            <a:r>
              <a:rPr lang="en-US" altLang="zh-CN" sz="1650" b="1" dirty="0" smtClean="0">
                <a:solidFill>
                  <a:schemeClr val="accent1"/>
                </a:solidFill>
                <a:latin typeface="Calibri" panose="020F0502020204030204" charset="0"/>
                <a:ea typeface="+mj-lt"/>
                <a:cs typeface="Calibri" panose="020F0502020204030204" charset="0"/>
                <a:sym typeface="+mn-ea"/>
              </a:rPr>
              <a:t>Medical Wire Harness</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pic>
        <p:nvPicPr>
          <p:cNvPr id="6" name="图片 5" descr="医疗1"/>
          <p:cNvPicPr>
            <a:picLocks noChangeAspect="1"/>
          </p:cNvPicPr>
          <p:nvPr/>
        </p:nvPicPr>
        <p:blipFill>
          <a:blip r:embed="rId1"/>
          <a:srcRect l="9013" t="6618" r="6339" b="3971"/>
          <a:stretch>
            <a:fillRect/>
          </a:stretch>
        </p:blipFill>
        <p:spPr>
          <a:xfrm>
            <a:off x="3982720" y="1624648"/>
            <a:ext cx="2051685" cy="1801495"/>
          </a:xfrm>
          <a:prstGeom prst="rect">
            <a:avLst/>
          </a:prstGeom>
          <a:ln>
            <a:solidFill>
              <a:schemeClr val="accent1"/>
            </a:solidFill>
          </a:ln>
        </p:spPr>
      </p:pic>
      <p:pic>
        <p:nvPicPr>
          <p:cNvPr id="12" name="图片 11" descr="医疗2"/>
          <p:cNvPicPr>
            <a:picLocks noChangeAspect="1"/>
          </p:cNvPicPr>
          <p:nvPr/>
        </p:nvPicPr>
        <p:blipFill>
          <a:blip r:embed="rId2"/>
          <a:srcRect l="9250" t="7501" r="3169" b="5606"/>
          <a:stretch>
            <a:fillRect/>
          </a:stretch>
        </p:blipFill>
        <p:spPr>
          <a:xfrm>
            <a:off x="6536055" y="1619250"/>
            <a:ext cx="2198370" cy="1812290"/>
          </a:xfrm>
          <a:prstGeom prst="rect">
            <a:avLst/>
          </a:prstGeom>
          <a:ln>
            <a:solidFill>
              <a:schemeClr val="accent1"/>
            </a:solidFill>
          </a:ln>
        </p:spPr>
      </p:pic>
      <p:pic>
        <p:nvPicPr>
          <p:cNvPr id="24" name="图片 23" descr="34"/>
          <p:cNvPicPr>
            <a:picLocks noChangeAspect="1"/>
          </p:cNvPicPr>
          <p:nvPr/>
        </p:nvPicPr>
        <p:blipFill>
          <a:blip r:embed="rId3"/>
          <a:srcRect l="5592" t="6733" r="6221" b="10228"/>
          <a:stretch>
            <a:fillRect/>
          </a:stretch>
        </p:blipFill>
        <p:spPr>
          <a:xfrm>
            <a:off x="9236075" y="1624648"/>
            <a:ext cx="1912620" cy="1801495"/>
          </a:xfrm>
          <a:prstGeom prst="rect">
            <a:avLst/>
          </a:prstGeom>
          <a:ln>
            <a:solidFill>
              <a:schemeClr val="accent1"/>
            </a:solidFill>
          </a:ln>
        </p:spPr>
      </p:pic>
      <p:pic>
        <p:nvPicPr>
          <p:cNvPr id="25" name="图片 24" descr="35"/>
          <p:cNvPicPr>
            <a:picLocks noChangeAspect="1"/>
          </p:cNvPicPr>
          <p:nvPr/>
        </p:nvPicPr>
        <p:blipFill>
          <a:blip r:embed="rId4"/>
          <a:srcRect l="7049" t="10309" r="4904" b="6464"/>
          <a:stretch>
            <a:fillRect/>
          </a:stretch>
        </p:blipFill>
        <p:spPr>
          <a:xfrm>
            <a:off x="970915" y="4063206"/>
            <a:ext cx="1948180" cy="1841500"/>
          </a:xfrm>
          <a:prstGeom prst="rect">
            <a:avLst/>
          </a:prstGeom>
          <a:ln>
            <a:solidFill>
              <a:schemeClr val="accent1"/>
            </a:solidFill>
          </a:ln>
        </p:spPr>
      </p:pic>
      <p:pic>
        <p:nvPicPr>
          <p:cNvPr id="26" name="图片 25" descr="29"/>
          <p:cNvPicPr>
            <a:picLocks noChangeAspect="1"/>
          </p:cNvPicPr>
          <p:nvPr/>
        </p:nvPicPr>
        <p:blipFill>
          <a:blip r:embed="rId5"/>
          <a:srcRect l="6881" t="9694" r="9091" b="11652"/>
          <a:stretch>
            <a:fillRect/>
          </a:stretch>
        </p:blipFill>
        <p:spPr>
          <a:xfrm>
            <a:off x="3272790" y="4064794"/>
            <a:ext cx="1964055" cy="1838325"/>
          </a:xfrm>
          <a:prstGeom prst="rect">
            <a:avLst/>
          </a:prstGeom>
          <a:ln>
            <a:solidFill>
              <a:schemeClr val="accent1"/>
            </a:solidFill>
          </a:ln>
        </p:spPr>
      </p:pic>
      <p:pic>
        <p:nvPicPr>
          <p:cNvPr id="27" name="图片 26" descr="20."/>
          <p:cNvPicPr>
            <a:picLocks noChangeAspect="1"/>
          </p:cNvPicPr>
          <p:nvPr/>
        </p:nvPicPr>
        <p:blipFill>
          <a:blip r:embed="rId6"/>
          <a:srcRect l="17526" t="1704" r="22764" b="11776"/>
          <a:stretch>
            <a:fillRect/>
          </a:stretch>
        </p:blipFill>
        <p:spPr>
          <a:xfrm rot="16200000">
            <a:off x="8872220" y="3652044"/>
            <a:ext cx="1838325" cy="2663825"/>
          </a:xfrm>
          <a:prstGeom prst="rect">
            <a:avLst/>
          </a:prstGeom>
          <a:ln>
            <a:solidFill>
              <a:schemeClr val="accent1"/>
            </a:solidFill>
          </a:ln>
        </p:spPr>
      </p:pic>
      <p:pic>
        <p:nvPicPr>
          <p:cNvPr id="28" name="图片 27" descr="12."/>
          <p:cNvPicPr>
            <a:picLocks noChangeAspect="1"/>
          </p:cNvPicPr>
          <p:nvPr/>
        </p:nvPicPr>
        <p:blipFill>
          <a:blip r:embed="rId7"/>
          <a:srcRect t="11646" b="14577"/>
          <a:stretch>
            <a:fillRect/>
          </a:stretch>
        </p:blipFill>
        <p:spPr>
          <a:xfrm rot="10800000">
            <a:off x="5565140" y="4064794"/>
            <a:ext cx="2491740" cy="1838325"/>
          </a:xfrm>
          <a:prstGeom prst="rect">
            <a:avLst/>
          </a:prstGeom>
          <a:ln>
            <a:solidFill>
              <a:schemeClr val="accent1"/>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8"/>
          <p:cNvSpPr/>
          <p:nvPr/>
        </p:nvSpPr>
        <p:spPr>
          <a:xfrm>
            <a:off x="899795" y="1619250"/>
            <a:ext cx="183007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p:nvSpPr>
        <p:spPr>
          <a:xfrm>
            <a:off x="866775" y="1340485"/>
            <a:ext cx="1863725"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Products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11" name="文本框 10"/>
          <p:cNvSpPr txBox="1"/>
          <p:nvPr/>
        </p:nvSpPr>
        <p:spPr>
          <a:xfrm>
            <a:off x="866775" y="1913890"/>
            <a:ext cx="1682750" cy="344805"/>
          </a:xfrm>
          <a:prstGeom prst="rect">
            <a:avLst/>
          </a:prstGeom>
          <a:noFill/>
          <a:ln>
            <a:noFill/>
          </a:ln>
        </p:spPr>
        <p:txBody>
          <a:bodyPr wrap="square" rtlCol="0">
            <a:spAutoFit/>
          </a:bodyPr>
          <a:p>
            <a:r>
              <a:rPr lang="en-US" altLang="zh-CN" sz="1650" b="1" dirty="0" smtClean="0">
                <a:solidFill>
                  <a:schemeClr val="accent1"/>
                </a:solidFill>
                <a:latin typeface="Calibri" panose="020F0502020204030204" charset="0"/>
                <a:ea typeface="+mj-lt"/>
                <a:cs typeface="Calibri" panose="020F0502020204030204" charset="0"/>
                <a:sym typeface="+mn-ea"/>
              </a:rPr>
              <a:t>PCBA connectors</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pic>
        <p:nvPicPr>
          <p:cNvPr id="6" name="图片 5" descr="pcb-assy-0829-a(1)"/>
          <p:cNvPicPr>
            <a:picLocks noChangeAspect="1"/>
          </p:cNvPicPr>
          <p:nvPr/>
        </p:nvPicPr>
        <p:blipFill>
          <a:blip r:embed="rId1"/>
          <a:srcRect l="6313" t="9941" r="5689" b="13518"/>
          <a:stretch>
            <a:fillRect/>
          </a:stretch>
        </p:blipFill>
        <p:spPr>
          <a:xfrm>
            <a:off x="1235075" y="2717165"/>
            <a:ext cx="4526280" cy="3042920"/>
          </a:xfrm>
          <a:prstGeom prst="rect">
            <a:avLst/>
          </a:prstGeom>
          <a:ln>
            <a:solidFill>
              <a:schemeClr val="accent1"/>
            </a:solidFill>
          </a:ln>
        </p:spPr>
      </p:pic>
      <p:pic>
        <p:nvPicPr>
          <p:cNvPr id="12" name="图片 11" descr="pcb-assy-0829-c(1)"/>
          <p:cNvPicPr>
            <a:picLocks noChangeAspect="1"/>
          </p:cNvPicPr>
          <p:nvPr/>
        </p:nvPicPr>
        <p:blipFill>
          <a:blip r:embed="rId2"/>
          <a:srcRect l="5322" t="11948" r="7579" b="8385"/>
          <a:stretch>
            <a:fillRect/>
          </a:stretch>
        </p:blipFill>
        <p:spPr>
          <a:xfrm>
            <a:off x="6363335" y="1708150"/>
            <a:ext cx="4472305" cy="3161030"/>
          </a:xfrm>
          <a:prstGeom prst="rect">
            <a:avLst/>
          </a:prstGeom>
          <a:ln>
            <a:solidFill>
              <a:schemeClr val="accent1"/>
            </a:solid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8"/>
          <p:cNvSpPr/>
          <p:nvPr/>
        </p:nvSpPr>
        <p:spPr>
          <a:xfrm>
            <a:off x="828040" y="1803400"/>
            <a:ext cx="183388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p:nvSpPr>
        <p:spPr>
          <a:xfrm>
            <a:off x="811848" y="1524635"/>
            <a:ext cx="1866265" cy="349250"/>
          </a:xfrm>
          <a:prstGeom prst="rect">
            <a:avLst/>
          </a:prstGeom>
          <a:noFill/>
          <a:ln>
            <a:noFill/>
          </a:ln>
        </p:spPr>
        <p:txBody>
          <a:bodyPr wrap="square" rtlCol="0">
            <a:noAutofit/>
          </a:bodyPr>
          <a:p>
            <a:pPr algn="ctr"/>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Products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11" name="文本框 10"/>
          <p:cNvSpPr txBox="1"/>
          <p:nvPr/>
        </p:nvSpPr>
        <p:spPr>
          <a:xfrm>
            <a:off x="846455" y="2056130"/>
            <a:ext cx="1290320" cy="344805"/>
          </a:xfrm>
          <a:prstGeom prst="rect">
            <a:avLst/>
          </a:prstGeom>
          <a:noFill/>
          <a:ln>
            <a:noFill/>
          </a:ln>
        </p:spPr>
        <p:txBody>
          <a:bodyPr wrap="square" rtlCol="0">
            <a:spAutoFit/>
          </a:bodyPr>
          <a:p>
            <a:r>
              <a:rPr lang="en-US" altLang="zh-CN" sz="1650" b="1" dirty="0" smtClean="0">
                <a:solidFill>
                  <a:schemeClr val="accent1"/>
                </a:solidFill>
                <a:latin typeface="Calibri" panose="020F0502020204030204" charset="0"/>
                <a:ea typeface="+mj-lt"/>
                <a:cs typeface="Calibri" panose="020F0502020204030204" charset="0"/>
                <a:sym typeface="+mn-ea"/>
              </a:rPr>
              <a:t>Metal parts</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pic>
        <p:nvPicPr>
          <p:cNvPr id="12" name="图片 11" descr="13(1)"/>
          <p:cNvPicPr>
            <a:picLocks noChangeAspect="1"/>
          </p:cNvPicPr>
          <p:nvPr/>
        </p:nvPicPr>
        <p:blipFill>
          <a:blip r:embed="rId1"/>
          <a:srcRect l="8964" t="5123" r="7781" b="7500"/>
          <a:stretch>
            <a:fillRect/>
          </a:stretch>
        </p:blipFill>
        <p:spPr>
          <a:xfrm>
            <a:off x="4726305" y="3012440"/>
            <a:ext cx="1475105" cy="1196340"/>
          </a:xfrm>
          <a:prstGeom prst="rect">
            <a:avLst/>
          </a:prstGeom>
          <a:ln>
            <a:solidFill>
              <a:schemeClr val="accent1"/>
            </a:solidFill>
          </a:ln>
        </p:spPr>
      </p:pic>
      <p:pic>
        <p:nvPicPr>
          <p:cNvPr id="24" name="图片 23" descr="2(1)"/>
          <p:cNvPicPr>
            <a:picLocks noChangeAspect="1"/>
          </p:cNvPicPr>
          <p:nvPr/>
        </p:nvPicPr>
        <p:blipFill>
          <a:blip r:embed="rId2"/>
          <a:srcRect l="1651" t="3967" r="8827" b="8326"/>
          <a:stretch>
            <a:fillRect/>
          </a:stretch>
        </p:blipFill>
        <p:spPr>
          <a:xfrm>
            <a:off x="7208520" y="1311593"/>
            <a:ext cx="1539240" cy="1165860"/>
          </a:xfrm>
          <a:prstGeom prst="rect">
            <a:avLst/>
          </a:prstGeom>
          <a:ln>
            <a:solidFill>
              <a:schemeClr val="accent1"/>
            </a:solidFill>
          </a:ln>
        </p:spPr>
      </p:pic>
      <p:pic>
        <p:nvPicPr>
          <p:cNvPr id="25" name="图片 24" descr="9(1)"/>
          <p:cNvPicPr>
            <a:picLocks noChangeAspect="1"/>
          </p:cNvPicPr>
          <p:nvPr/>
        </p:nvPicPr>
        <p:blipFill>
          <a:blip r:embed="rId3"/>
          <a:srcRect l="4981" t="9007" r="19185" b="14395"/>
          <a:stretch>
            <a:fillRect/>
          </a:stretch>
        </p:blipFill>
        <p:spPr>
          <a:xfrm>
            <a:off x="6550025" y="2998470"/>
            <a:ext cx="1567180" cy="1224280"/>
          </a:xfrm>
          <a:prstGeom prst="rect">
            <a:avLst/>
          </a:prstGeom>
          <a:ln>
            <a:solidFill>
              <a:schemeClr val="accent1"/>
            </a:solidFill>
          </a:ln>
        </p:spPr>
      </p:pic>
      <p:pic>
        <p:nvPicPr>
          <p:cNvPr id="28" name="图片 27" descr="3(1)"/>
          <p:cNvPicPr>
            <a:picLocks noChangeAspect="1"/>
          </p:cNvPicPr>
          <p:nvPr/>
        </p:nvPicPr>
        <p:blipFill>
          <a:blip r:embed="rId4"/>
          <a:srcRect l="8083" t="8961" r="7056" b="6712"/>
          <a:stretch>
            <a:fillRect/>
          </a:stretch>
        </p:blipFill>
        <p:spPr>
          <a:xfrm>
            <a:off x="2810510" y="3008630"/>
            <a:ext cx="1567180" cy="1203960"/>
          </a:xfrm>
          <a:prstGeom prst="rect">
            <a:avLst/>
          </a:prstGeom>
          <a:ln>
            <a:solidFill>
              <a:schemeClr val="accent1"/>
            </a:solidFill>
          </a:ln>
        </p:spPr>
      </p:pic>
      <p:pic>
        <p:nvPicPr>
          <p:cNvPr id="30" name="图片 29" descr="10(1)"/>
          <p:cNvPicPr>
            <a:picLocks noChangeAspect="1"/>
          </p:cNvPicPr>
          <p:nvPr/>
        </p:nvPicPr>
        <p:blipFill>
          <a:blip r:embed="rId5"/>
          <a:srcRect l="4742" t="9020" r="12025" b="6987"/>
          <a:stretch>
            <a:fillRect/>
          </a:stretch>
        </p:blipFill>
        <p:spPr>
          <a:xfrm>
            <a:off x="5218430" y="1322070"/>
            <a:ext cx="1449705" cy="1130935"/>
          </a:xfrm>
          <a:prstGeom prst="rect">
            <a:avLst/>
          </a:prstGeom>
          <a:ln>
            <a:solidFill>
              <a:schemeClr val="accent1"/>
            </a:solidFill>
          </a:ln>
        </p:spPr>
      </p:pic>
      <p:pic>
        <p:nvPicPr>
          <p:cNvPr id="3" name="图片 2" descr="20"/>
          <p:cNvPicPr>
            <a:picLocks noChangeAspect="1"/>
          </p:cNvPicPr>
          <p:nvPr/>
        </p:nvPicPr>
        <p:blipFill>
          <a:blip r:embed="rId6"/>
          <a:stretch>
            <a:fillRect/>
          </a:stretch>
        </p:blipFill>
        <p:spPr>
          <a:xfrm>
            <a:off x="8465820" y="3016885"/>
            <a:ext cx="1217295" cy="1210310"/>
          </a:xfrm>
          <a:prstGeom prst="rect">
            <a:avLst/>
          </a:prstGeom>
          <a:ln>
            <a:solidFill>
              <a:schemeClr val="accent1"/>
            </a:solidFill>
          </a:ln>
        </p:spPr>
      </p:pic>
      <p:pic>
        <p:nvPicPr>
          <p:cNvPr id="13" name="图片 12" descr="26"/>
          <p:cNvPicPr>
            <a:picLocks noChangeAspect="1"/>
          </p:cNvPicPr>
          <p:nvPr/>
        </p:nvPicPr>
        <p:blipFill>
          <a:blip r:embed="rId7"/>
          <a:srcRect t="11405" b="9826"/>
          <a:stretch>
            <a:fillRect/>
          </a:stretch>
        </p:blipFill>
        <p:spPr>
          <a:xfrm>
            <a:off x="9288145" y="1316355"/>
            <a:ext cx="1461135" cy="1156335"/>
          </a:xfrm>
          <a:prstGeom prst="rect">
            <a:avLst/>
          </a:prstGeom>
          <a:ln>
            <a:solidFill>
              <a:schemeClr val="accent1"/>
            </a:solidFill>
          </a:ln>
        </p:spPr>
      </p:pic>
      <p:pic>
        <p:nvPicPr>
          <p:cNvPr id="14" name="图片 13" descr="25"/>
          <p:cNvPicPr>
            <a:picLocks noChangeAspect="1"/>
          </p:cNvPicPr>
          <p:nvPr/>
        </p:nvPicPr>
        <p:blipFill>
          <a:blip r:embed="rId8"/>
          <a:srcRect l="9053" t="10985" r="7759" b="12707"/>
          <a:stretch>
            <a:fillRect/>
          </a:stretch>
        </p:blipFill>
        <p:spPr>
          <a:xfrm>
            <a:off x="1731645" y="4781550"/>
            <a:ext cx="1301115" cy="1120775"/>
          </a:xfrm>
          <a:prstGeom prst="rect">
            <a:avLst/>
          </a:prstGeom>
          <a:ln>
            <a:solidFill>
              <a:schemeClr val="accent1"/>
            </a:solidFill>
          </a:ln>
        </p:spPr>
      </p:pic>
      <p:pic>
        <p:nvPicPr>
          <p:cNvPr id="20" name="图片 19" descr="21"/>
          <p:cNvPicPr>
            <a:picLocks noChangeAspect="1"/>
          </p:cNvPicPr>
          <p:nvPr/>
        </p:nvPicPr>
        <p:blipFill>
          <a:blip r:embed="rId9"/>
          <a:srcRect l="2036" t="9599" r="1111" b="10351"/>
          <a:stretch>
            <a:fillRect/>
          </a:stretch>
        </p:blipFill>
        <p:spPr>
          <a:xfrm>
            <a:off x="3381375" y="4782185"/>
            <a:ext cx="1586230" cy="1129665"/>
          </a:xfrm>
          <a:prstGeom prst="rect">
            <a:avLst/>
          </a:prstGeom>
          <a:ln>
            <a:solidFill>
              <a:schemeClr val="accent1"/>
            </a:solidFill>
          </a:ln>
        </p:spPr>
      </p:pic>
      <p:pic>
        <p:nvPicPr>
          <p:cNvPr id="23" name="图片 22" descr="折叠fin1"/>
          <p:cNvPicPr>
            <a:picLocks noChangeAspect="1"/>
          </p:cNvPicPr>
          <p:nvPr/>
        </p:nvPicPr>
        <p:blipFill>
          <a:blip r:embed="rId10"/>
          <a:srcRect l="14592" t="10377" r="11829" b="8459"/>
          <a:stretch>
            <a:fillRect/>
          </a:stretch>
        </p:blipFill>
        <p:spPr>
          <a:xfrm>
            <a:off x="7231380" y="4787265"/>
            <a:ext cx="1516380" cy="1115695"/>
          </a:xfrm>
          <a:prstGeom prst="rect">
            <a:avLst/>
          </a:prstGeom>
          <a:ln>
            <a:solidFill>
              <a:schemeClr val="accent1"/>
            </a:solidFill>
          </a:ln>
        </p:spPr>
      </p:pic>
      <p:pic>
        <p:nvPicPr>
          <p:cNvPr id="27" name="图片 26" descr="IMG_9180"/>
          <p:cNvPicPr>
            <a:picLocks noChangeAspect="1"/>
          </p:cNvPicPr>
          <p:nvPr/>
        </p:nvPicPr>
        <p:blipFill>
          <a:blip r:embed="rId11"/>
          <a:srcRect l="9284" t="21998" r="5298" b="16877"/>
          <a:stretch>
            <a:fillRect/>
          </a:stretch>
        </p:blipFill>
        <p:spPr>
          <a:xfrm>
            <a:off x="5316220" y="4784090"/>
            <a:ext cx="1566545" cy="1122045"/>
          </a:xfrm>
          <a:prstGeom prst="rect">
            <a:avLst/>
          </a:prstGeom>
          <a:ln>
            <a:solidFill>
              <a:schemeClr val="accent1"/>
            </a:solidFill>
          </a:ln>
        </p:spPr>
      </p:pic>
      <p:sp>
        <p:nvSpPr>
          <p:cNvPr id="2" name="文本框 1"/>
          <p:cNvSpPr txBox="1"/>
          <p:nvPr/>
        </p:nvSpPr>
        <p:spPr>
          <a:xfrm>
            <a:off x="5153025" y="2464435"/>
            <a:ext cx="1572895" cy="275590"/>
          </a:xfrm>
          <a:prstGeom prst="rect">
            <a:avLst/>
          </a:prstGeom>
          <a:noFill/>
        </p:spPr>
        <p:txBody>
          <a:bodyPr wrap="square" rtlCol="0">
            <a:spAutoFit/>
          </a:bodyPr>
          <a:p>
            <a:pPr algn="ctr"/>
            <a:r>
              <a:rPr lang="zh-CN" altLang="en-US" sz="1200">
                <a:latin typeface="Calibri" panose="020F0502020204030204" charset="0"/>
                <a:cs typeface="Calibri" panose="020F0502020204030204" charset="0"/>
              </a:rPr>
              <a:t>Composite Terminals</a:t>
            </a:r>
            <a:endParaRPr lang="zh-CN" altLang="en-US" sz="1200">
              <a:latin typeface="Calibri" panose="020F0502020204030204" charset="0"/>
              <a:cs typeface="Calibri" panose="020F0502020204030204" charset="0"/>
            </a:endParaRPr>
          </a:p>
        </p:txBody>
      </p:sp>
      <p:sp>
        <p:nvSpPr>
          <p:cNvPr id="4" name="文本框 3"/>
          <p:cNvSpPr txBox="1"/>
          <p:nvPr/>
        </p:nvSpPr>
        <p:spPr>
          <a:xfrm>
            <a:off x="7231380" y="2464435"/>
            <a:ext cx="3452495" cy="275590"/>
          </a:xfrm>
          <a:prstGeom prst="rect">
            <a:avLst/>
          </a:prstGeom>
          <a:noFill/>
        </p:spPr>
        <p:txBody>
          <a:bodyPr wrap="square" rtlCol="0">
            <a:spAutoFit/>
          </a:bodyPr>
          <a:p>
            <a:pPr algn="ctr"/>
            <a:r>
              <a:rPr lang="zh-CN" altLang="en-US" sz="1200">
                <a:latin typeface="Calibri" panose="020F0502020204030204" charset="0"/>
                <a:cs typeface="Calibri" panose="020F0502020204030204" charset="0"/>
              </a:rPr>
              <a:t>Spring-Clip Terminals</a:t>
            </a:r>
            <a:r>
              <a:rPr lang="en-US" altLang="zh-CN" sz="1200">
                <a:latin typeface="Calibri" panose="020F0502020204030204" charset="0"/>
                <a:cs typeface="Calibri" panose="020F0502020204030204" charset="0"/>
              </a:rPr>
              <a:t>--Automotive Standard</a:t>
            </a:r>
            <a:endParaRPr lang="en-US" altLang="zh-CN" sz="1200">
              <a:latin typeface="Calibri" panose="020F0502020204030204" charset="0"/>
              <a:cs typeface="Calibri" panose="020F0502020204030204" charset="0"/>
            </a:endParaRPr>
          </a:p>
        </p:txBody>
      </p:sp>
      <p:sp>
        <p:nvSpPr>
          <p:cNvPr id="5" name="文本框 4"/>
          <p:cNvSpPr txBox="1"/>
          <p:nvPr/>
        </p:nvSpPr>
        <p:spPr>
          <a:xfrm>
            <a:off x="2818765" y="4222750"/>
            <a:ext cx="1572895" cy="275590"/>
          </a:xfrm>
          <a:prstGeom prst="rect">
            <a:avLst/>
          </a:prstGeom>
          <a:noFill/>
        </p:spPr>
        <p:txBody>
          <a:bodyPr wrap="square" rtlCol="0">
            <a:spAutoFit/>
          </a:bodyPr>
          <a:p>
            <a:pPr algn="ctr"/>
            <a:r>
              <a:rPr lang="zh-CN" altLang="en-US" sz="1200">
                <a:latin typeface="Calibri" panose="020F0502020204030204" charset="0"/>
                <a:cs typeface="Calibri" panose="020F0502020204030204" charset="0"/>
              </a:rPr>
              <a:t>Press Fit Terminals</a:t>
            </a:r>
            <a:endParaRPr lang="zh-CN" altLang="en-US" sz="1200">
              <a:latin typeface="Calibri" panose="020F0502020204030204" charset="0"/>
              <a:cs typeface="Calibri" panose="020F0502020204030204" charset="0"/>
            </a:endParaRPr>
          </a:p>
        </p:txBody>
      </p:sp>
      <p:sp>
        <p:nvSpPr>
          <p:cNvPr id="6" name="文本框 5"/>
          <p:cNvSpPr txBox="1"/>
          <p:nvPr/>
        </p:nvSpPr>
        <p:spPr>
          <a:xfrm>
            <a:off x="4670425" y="4222750"/>
            <a:ext cx="1572895" cy="275590"/>
          </a:xfrm>
          <a:prstGeom prst="rect">
            <a:avLst/>
          </a:prstGeom>
          <a:noFill/>
        </p:spPr>
        <p:txBody>
          <a:bodyPr wrap="square" rtlCol="0">
            <a:spAutoFit/>
          </a:bodyPr>
          <a:p>
            <a:pPr algn="ctr"/>
            <a:r>
              <a:rPr lang="zh-CN" altLang="en-US" sz="1200">
                <a:latin typeface="Calibri" panose="020F0502020204030204" charset="0"/>
                <a:cs typeface="Calibri" panose="020F0502020204030204" charset="0"/>
              </a:rPr>
              <a:t>Spring-Clip Terminals</a:t>
            </a:r>
            <a:endParaRPr lang="zh-CN" altLang="en-US" sz="1200">
              <a:latin typeface="Calibri" panose="020F0502020204030204" charset="0"/>
              <a:cs typeface="Calibri" panose="020F0502020204030204" charset="0"/>
            </a:endParaRPr>
          </a:p>
        </p:txBody>
      </p:sp>
      <p:sp>
        <p:nvSpPr>
          <p:cNvPr id="7" name="文本框 6"/>
          <p:cNvSpPr txBox="1"/>
          <p:nvPr/>
        </p:nvSpPr>
        <p:spPr>
          <a:xfrm>
            <a:off x="6543040" y="4222750"/>
            <a:ext cx="1572895" cy="275590"/>
          </a:xfrm>
          <a:prstGeom prst="rect">
            <a:avLst/>
          </a:prstGeom>
          <a:noFill/>
        </p:spPr>
        <p:txBody>
          <a:bodyPr wrap="square" rtlCol="0">
            <a:spAutoFit/>
          </a:bodyPr>
          <a:p>
            <a:pPr algn="ctr"/>
            <a:r>
              <a:rPr lang="zh-CN" altLang="en-US" sz="1200">
                <a:latin typeface="Calibri" panose="020F0502020204030204" charset="0"/>
                <a:cs typeface="Calibri" panose="020F0502020204030204" charset="0"/>
              </a:rPr>
              <a:t>Shielding Covers</a:t>
            </a:r>
            <a:endParaRPr lang="zh-CN" altLang="en-US" sz="1200">
              <a:latin typeface="Calibri" panose="020F0502020204030204" charset="0"/>
              <a:cs typeface="Calibri" panose="020F0502020204030204" charset="0"/>
            </a:endParaRPr>
          </a:p>
        </p:txBody>
      </p:sp>
      <p:sp>
        <p:nvSpPr>
          <p:cNvPr id="8" name="文本框 7"/>
          <p:cNvSpPr txBox="1"/>
          <p:nvPr/>
        </p:nvSpPr>
        <p:spPr>
          <a:xfrm>
            <a:off x="5316220" y="5911215"/>
            <a:ext cx="1572895" cy="275590"/>
          </a:xfrm>
          <a:prstGeom prst="rect">
            <a:avLst/>
          </a:prstGeom>
          <a:noFill/>
        </p:spPr>
        <p:txBody>
          <a:bodyPr wrap="square" rtlCol="0">
            <a:spAutoFit/>
          </a:bodyPr>
          <a:p>
            <a:pPr algn="ctr"/>
            <a:r>
              <a:rPr lang="zh-CN" altLang="en-US" sz="1200">
                <a:latin typeface="Calibri" panose="020F0502020204030204" charset="0"/>
                <a:cs typeface="Calibri" panose="020F0502020204030204" charset="0"/>
              </a:rPr>
              <a:t>Stamped Fins</a:t>
            </a:r>
            <a:endParaRPr lang="zh-CN" altLang="en-US" sz="1200">
              <a:latin typeface="Calibri" panose="020F0502020204030204" charset="0"/>
              <a:cs typeface="Calibri" panose="020F0502020204030204" charset="0"/>
            </a:endParaRPr>
          </a:p>
        </p:txBody>
      </p:sp>
      <p:sp>
        <p:nvSpPr>
          <p:cNvPr id="15" name="文本框 14"/>
          <p:cNvSpPr txBox="1"/>
          <p:nvPr/>
        </p:nvSpPr>
        <p:spPr>
          <a:xfrm>
            <a:off x="7208520" y="5911215"/>
            <a:ext cx="1572895" cy="275590"/>
          </a:xfrm>
          <a:prstGeom prst="rect">
            <a:avLst/>
          </a:prstGeom>
          <a:noFill/>
        </p:spPr>
        <p:txBody>
          <a:bodyPr wrap="square" rtlCol="0">
            <a:spAutoFit/>
          </a:bodyPr>
          <a:p>
            <a:pPr algn="ctr"/>
            <a:r>
              <a:rPr lang="zh-CN" altLang="en-US" sz="1200">
                <a:latin typeface="Calibri" panose="020F0502020204030204" charset="0"/>
                <a:cs typeface="Calibri" panose="020F0502020204030204" charset="0"/>
              </a:rPr>
              <a:t>Folded Fins</a:t>
            </a:r>
            <a:endParaRPr lang="zh-CN" altLang="en-US" sz="1200">
              <a:latin typeface="Calibri" panose="020F0502020204030204" charset="0"/>
              <a:cs typeface="Calibri" panose="020F0502020204030204" charset="0"/>
            </a:endParaRPr>
          </a:p>
        </p:txBody>
      </p:sp>
      <p:sp>
        <p:nvSpPr>
          <p:cNvPr id="16" name="文本框 15"/>
          <p:cNvSpPr txBox="1"/>
          <p:nvPr/>
        </p:nvSpPr>
        <p:spPr>
          <a:xfrm>
            <a:off x="1595755" y="5911850"/>
            <a:ext cx="1572895" cy="275590"/>
          </a:xfrm>
          <a:prstGeom prst="rect">
            <a:avLst/>
          </a:prstGeom>
          <a:noFill/>
        </p:spPr>
        <p:txBody>
          <a:bodyPr wrap="square" rtlCol="0">
            <a:spAutoFit/>
          </a:bodyPr>
          <a:p>
            <a:pPr algn="ctr"/>
            <a:r>
              <a:rPr lang="en-US" altLang="zh-CN" sz="1200">
                <a:latin typeface="Calibri" panose="020F0502020204030204" charset="0"/>
                <a:cs typeface="Calibri" panose="020F0502020204030204" charset="0"/>
              </a:rPr>
              <a:t>Automotive Terminal</a:t>
            </a:r>
            <a:endParaRPr lang="en-US" altLang="zh-CN" sz="1200">
              <a:latin typeface="Calibri" panose="020F0502020204030204" charset="0"/>
              <a:cs typeface="Calibri" panose="020F0502020204030204" charset="0"/>
            </a:endParaRPr>
          </a:p>
        </p:txBody>
      </p:sp>
      <p:sp>
        <p:nvSpPr>
          <p:cNvPr id="17" name="文本框 16"/>
          <p:cNvSpPr txBox="1"/>
          <p:nvPr/>
        </p:nvSpPr>
        <p:spPr>
          <a:xfrm>
            <a:off x="3423920" y="5911850"/>
            <a:ext cx="1572895" cy="275590"/>
          </a:xfrm>
          <a:prstGeom prst="rect">
            <a:avLst/>
          </a:prstGeom>
          <a:noFill/>
        </p:spPr>
        <p:txBody>
          <a:bodyPr wrap="square" rtlCol="0">
            <a:spAutoFit/>
          </a:bodyPr>
          <a:p>
            <a:pPr algn="ctr"/>
            <a:r>
              <a:rPr lang="en-US" altLang="zh-CN" sz="1200">
                <a:latin typeface="Calibri" panose="020F0502020204030204" charset="0"/>
                <a:cs typeface="Calibri" panose="020F0502020204030204" charset="0"/>
              </a:rPr>
              <a:t>Automotive Clip</a:t>
            </a:r>
            <a:endParaRPr lang="en-US" altLang="zh-CN" sz="1200">
              <a:latin typeface="Calibri" panose="020F0502020204030204" charset="0"/>
              <a:cs typeface="Calibri" panose="020F0502020204030204" charset="0"/>
            </a:endParaRPr>
          </a:p>
        </p:txBody>
      </p:sp>
      <p:sp>
        <p:nvSpPr>
          <p:cNvPr id="18" name="文本框 17"/>
          <p:cNvSpPr txBox="1"/>
          <p:nvPr/>
        </p:nvSpPr>
        <p:spPr>
          <a:xfrm>
            <a:off x="8242935" y="4227195"/>
            <a:ext cx="1572895" cy="275590"/>
          </a:xfrm>
          <a:prstGeom prst="rect">
            <a:avLst/>
          </a:prstGeom>
          <a:noFill/>
        </p:spPr>
        <p:txBody>
          <a:bodyPr wrap="square" rtlCol="0">
            <a:spAutoFit/>
          </a:bodyPr>
          <a:p>
            <a:pPr algn="ctr"/>
            <a:r>
              <a:rPr lang="en-US" altLang="zh-CN" sz="1200">
                <a:latin typeface="Calibri" panose="020F0502020204030204" charset="0"/>
                <a:cs typeface="Calibri" panose="020F0502020204030204" charset="0"/>
              </a:rPr>
              <a:t>Terminal</a:t>
            </a:r>
            <a:endParaRPr lang="en-US" altLang="zh-CN" sz="1200">
              <a:latin typeface="Calibri" panose="020F0502020204030204" charset="0"/>
              <a:cs typeface="Calibri" panose="020F05020202040302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矩形 4"/>
          <p:cNvSpPr/>
          <p:nvPr/>
        </p:nvSpPr>
        <p:spPr>
          <a:xfrm>
            <a:off x="695325" y="1420495"/>
            <a:ext cx="134493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竖排标题 5"/>
          <p:cNvSpPr>
            <a:spLocks noGrp="1"/>
          </p:cNvSpPr>
          <p:nvPr>
            <p:ph type="title" orient="vert"/>
          </p:nvPr>
        </p:nvSpPr>
        <p:spPr>
          <a:xfrm>
            <a:off x="706755" y="1175385"/>
            <a:ext cx="1333500" cy="467360"/>
          </a:xfrm>
        </p:spPr>
        <p:txBody>
          <a:bodyPr vert="horz" lIns="91440" tIns="45720" rIns="91440" bIns="45720" rtlCol="0" anchor="ctr">
            <a:normAutofit fontScale="90000"/>
          </a:bodyPr>
          <a:p>
            <a:r>
              <a:rPr lang="en-US" altLang="zh-CN" sz="2665" b="1" dirty="0">
                <a:ln>
                  <a:solidFill>
                    <a:srgbClr val="FFC000"/>
                  </a:solidFill>
                </a:ln>
                <a:solidFill>
                  <a:schemeClr val="accent4"/>
                </a:solidFill>
                <a:latin typeface="Calibri" panose="020F0502020204030204" charset="0"/>
                <a:ea typeface="+mn-lt"/>
                <a:cs typeface="Calibri" panose="020F0502020204030204" charset="0"/>
              </a:rPr>
              <a:t>About us</a:t>
            </a:r>
            <a:endParaRPr lang="en-US" altLang="zh-CN" sz="2665" b="1" dirty="0">
              <a:ln>
                <a:solidFill>
                  <a:srgbClr val="FFC000"/>
                </a:solidFill>
              </a:ln>
              <a:solidFill>
                <a:schemeClr val="accent4"/>
              </a:solidFill>
              <a:latin typeface="Calibri" panose="020F0502020204030204" charset="0"/>
              <a:ea typeface="+mn-lt"/>
              <a:cs typeface="Calibri" panose="020F0502020204030204" charset="0"/>
            </a:endParaRPr>
          </a:p>
        </p:txBody>
      </p:sp>
      <p:sp>
        <p:nvSpPr>
          <p:cNvPr id="8" name="矩形 7"/>
          <p:cNvSpPr/>
          <p:nvPr/>
        </p:nvSpPr>
        <p:spPr>
          <a:xfrm>
            <a:off x="7033895" y="1343660"/>
            <a:ext cx="4566920" cy="4414520"/>
          </a:xfrm>
          <a:prstGeom prst="rect">
            <a:avLst/>
          </a:prstGeom>
          <a:blipFill rotWithShape="0">
            <a:blip r:embed="rId1"/>
            <a:tile tx="-1270000" ty="-12700" sx="66000" sy="66000" flip="none" algn="tl"/>
          </a:blipFill>
          <a:ln>
            <a:solidFill>
              <a:schemeClr val="accent4"/>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1"/>
          <p:nvPr/>
        </p:nvSpPr>
        <p:spPr>
          <a:xfrm>
            <a:off x="577850" y="1686560"/>
            <a:ext cx="6144895" cy="4380230"/>
          </a:xfrm>
          <a:prstGeom prst="rect">
            <a:avLst/>
          </a:prstGeom>
          <a:noFill/>
        </p:spPr>
        <p:txBody>
          <a:bodyPr wrap="square" rtlCol="0">
            <a:noAutofit/>
          </a:bodyPr>
          <a:p>
            <a:pPr indent="360045" fontAlgn="auto">
              <a:lnSpc>
                <a:spcPct val="135000"/>
              </a:lnSpc>
            </a:pPr>
            <a:r>
              <a:rPr lang="zh-CN" altLang="en-US" sz="1600">
                <a:latin typeface="Calibri" panose="020F0502020204030204" charset="0"/>
                <a:cs typeface="Calibri" panose="020F0502020204030204" charset="0"/>
              </a:rPr>
              <a:t>Shenzhen Forman Precision Industry Co., LTD is a leading and experienced manufacturing vendor, dedicated to the development of metal and plastic parts. For over 20 years, we have specialized in the design and production of connectors and cables. Our market spans the automotive, new energy, industrial automation, and medical devices sectors.</a:t>
            </a:r>
            <a:endParaRPr lang="zh-CN" altLang="en-US" sz="1600">
              <a:latin typeface="Calibri" panose="020F0502020204030204" charset="0"/>
              <a:cs typeface="Calibri" panose="020F0502020204030204" charset="0"/>
            </a:endParaRPr>
          </a:p>
          <a:p>
            <a:pPr indent="360045" fontAlgn="auto">
              <a:lnSpc>
                <a:spcPct val="135000"/>
              </a:lnSpc>
            </a:pPr>
            <a:r>
              <a:rPr lang="zh-CN" altLang="en-US" sz="1600">
                <a:latin typeface="Calibri" panose="020F0502020204030204" charset="0"/>
                <a:cs typeface="Calibri" panose="020F0502020204030204" charset="0"/>
              </a:rPr>
              <a:t>We are certified by ISO 9001, ISO 14001, IATF 16949, and ISO 13485, and we are also a member of the USB Association, with UL and TUV certifications.</a:t>
            </a:r>
            <a:endParaRPr lang="zh-CN" altLang="en-US" sz="1600">
              <a:latin typeface="Calibri" panose="020F0502020204030204" charset="0"/>
              <a:cs typeface="Calibri" panose="020F0502020204030204" charset="0"/>
            </a:endParaRPr>
          </a:p>
          <a:p>
            <a:pPr indent="360045" fontAlgn="auto">
              <a:lnSpc>
                <a:spcPct val="135000"/>
              </a:lnSpc>
            </a:pPr>
            <a:r>
              <a:rPr lang="zh-CN" altLang="en-US" sz="1600">
                <a:latin typeface="Calibri" panose="020F0502020204030204" charset="0"/>
                <a:cs typeface="Calibri" panose="020F0502020204030204" charset="0"/>
              </a:rPr>
              <a:t>Our goal is to provide a unique service experience and add value for our customers through end-to-end management. We take pride in our reputation for being fast, flexible, and customer-focused.</a:t>
            </a:r>
            <a:endParaRPr lang="zh-CN" altLang="en-US" sz="1600">
              <a:latin typeface="Calibri" panose="020F0502020204030204" charset="0"/>
              <a:cs typeface="Calibri" panose="020F050202020403020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8"/>
          <p:cNvSpPr/>
          <p:nvPr/>
        </p:nvSpPr>
        <p:spPr>
          <a:xfrm>
            <a:off x="1082040" y="2166620"/>
            <a:ext cx="2063115"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p:nvSpPr>
        <p:spPr>
          <a:xfrm>
            <a:off x="1049020" y="1887855"/>
            <a:ext cx="2095500" cy="349250"/>
          </a:xfrm>
          <a:prstGeom prst="rect">
            <a:avLst/>
          </a:prstGeom>
          <a:noFill/>
          <a:ln>
            <a:noFill/>
          </a:ln>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Products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11" name="文本框 10"/>
          <p:cNvSpPr txBox="1"/>
          <p:nvPr/>
        </p:nvSpPr>
        <p:spPr>
          <a:xfrm>
            <a:off x="1049020" y="2510155"/>
            <a:ext cx="2094865" cy="344805"/>
          </a:xfrm>
          <a:prstGeom prst="rect">
            <a:avLst/>
          </a:prstGeom>
          <a:noFill/>
          <a:ln>
            <a:noFill/>
          </a:ln>
        </p:spPr>
        <p:txBody>
          <a:bodyPr wrap="square" rtlCol="0">
            <a:spAutoFit/>
          </a:bodyPr>
          <a:p>
            <a:r>
              <a:rPr lang="en-US" altLang="zh-CN" sz="1650" b="1" dirty="0" smtClean="0">
                <a:solidFill>
                  <a:schemeClr val="accent1"/>
                </a:solidFill>
                <a:latin typeface="Calibri" panose="020F0502020204030204" charset="0"/>
                <a:ea typeface="+mj-lt"/>
                <a:cs typeface="Calibri" panose="020F0502020204030204" charset="0"/>
                <a:sym typeface="+mn-ea"/>
              </a:rPr>
              <a:t>Insert Molding Parts</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pic>
        <p:nvPicPr>
          <p:cNvPr id="26" name="图片 25" descr="cp(1)"/>
          <p:cNvPicPr>
            <a:picLocks noChangeAspect="1"/>
          </p:cNvPicPr>
          <p:nvPr/>
        </p:nvPicPr>
        <p:blipFill>
          <a:blip r:embed="rId1"/>
          <a:srcRect l="13543" t="6761" r="10373" b="12274"/>
          <a:stretch>
            <a:fillRect/>
          </a:stretch>
        </p:blipFill>
        <p:spPr>
          <a:xfrm>
            <a:off x="4919345" y="3958590"/>
            <a:ext cx="2496820" cy="2053590"/>
          </a:xfrm>
          <a:prstGeom prst="rect">
            <a:avLst/>
          </a:prstGeom>
          <a:ln>
            <a:solidFill>
              <a:schemeClr val="accent1"/>
            </a:solidFill>
          </a:ln>
        </p:spPr>
      </p:pic>
      <p:pic>
        <p:nvPicPr>
          <p:cNvPr id="29" name="图片 28" descr="84(2)"/>
          <p:cNvPicPr>
            <a:picLocks noChangeAspect="1"/>
          </p:cNvPicPr>
          <p:nvPr/>
        </p:nvPicPr>
        <p:blipFill>
          <a:blip r:embed="rId2"/>
          <a:srcRect r="-3698"/>
          <a:stretch>
            <a:fillRect/>
          </a:stretch>
        </p:blipFill>
        <p:spPr>
          <a:xfrm>
            <a:off x="1430020" y="3941445"/>
            <a:ext cx="2787650" cy="2077720"/>
          </a:xfrm>
          <a:prstGeom prst="rect">
            <a:avLst/>
          </a:prstGeom>
          <a:ln>
            <a:solidFill>
              <a:schemeClr val="accent1"/>
            </a:solidFill>
          </a:ln>
        </p:spPr>
      </p:pic>
      <p:pic>
        <p:nvPicPr>
          <p:cNvPr id="32" name="图片 31" descr="IMG_9282"/>
          <p:cNvPicPr>
            <a:picLocks noChangeAspect="1"/>
          </p:cNvPicPr>
          <p:nvPr/>
        </p:nvPicPr>
        <p:blipFill>
          <a:blip r:embed="rId3"/>
          <a:srcRect t="10017" b="10600"/>
          <a:stretch>
            <a:fillRect/>
          </a:stretch>
        </p:blipFill>
        <p:spPr>
          <a:xfrm>
            <a:off x="8117840" y="3958590"/>
            <a:ext cx="2577465" cy="2046605"/>
          </a:xfrm>
          <a:prstGeom prst="rect">
            <a:avLst/>
          </a:prstGeom>
          <a:ln>
            <a:solidFill>
              <a:schemeClr val="accent1"/>
            </a:solidFill>
          </a:ln>
        </p:spPr>
      </p:pic>
      <p:pic>
        <p:nvPicPr>
          <p:cNvPr id="13" name="图片 12" descr="23"/>
          <p:cNvPicPr>
            <a:picLocks noChangeAspect="1"/>
          </p:cNvPicPr>
          <p:nvPr/>
        </p:nvPicPr>
        <p:blipFill>
          <a:blip r:embed="rId4"/>
          <a:stretch>
            <a:fillRect/>
          </a:stretch>
        </p:blipFill>
        <p:spPr>
          <a:xfrm>
            <a:off x="4220210" y="1487805"/>
            <a:ext cx="2156460" cy="2046605"/>
          </a:xfrm>
          <a:prstGeom prst="rect">
            <a:avLst/>
          </a:prstGeom>
          <a:ln>
            <a:solidFill>
              <a:schemeClr val="accent1"/>
            </a:solidFill>
          </a:ln>
        </p:spPr>
      </p:pic>
      <p:pic>
        <p:nvPicPr>
          <p:cNvPr id="14" name="图片 13" descr="25"/>
          <p:cNvPicPr>
            <a:picLocks noChangeAspect="1"/>
          </p:cNvPicPr>
          <p:nvPr/>
        </p:nvPicPr>
        <p:blipFill>
          <a:blip r:embed="rId5"/>
          <a:srcRect l="1465" t="11027" r="4151" b="7655"/>
          <a:stretch>
            <a:fillRect/>
          </a:stretch>
        </p:blipFill>
        <p:spPr>
          <a:xfrm>
            <a:off x="7072630" y="1487170"/>
            <a:ext cx="2362200" cy="2045970"/>
          </a:xfrm>
          <a:prstGeom prst="rect">
            <a:avLst/>
          </a:prstGeom>
          <a:ln>
            <a:solidFill>
              <a:schemeClr val="accent1"/>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8"/>
          <p:cNvSpPr/>
          <p:nvPr/>
        </p:nvSpPr>
        <p:spPr>
          <a:xfrm>
            <a:off x="1172845" y="2889250"/>
            <a:ext cx="195453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p:nvSpPr>
        <p:spPr>
          <a:xfrm>
            <a:off x="1156970" y="2610485"/>
            <a:ext cx="1970405"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Platforms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11" name="文本框 10"/>
          <p:cNvSpPr txBox="1"/>
          <p:nvPr/>
        </p:nvSpPr>
        <p:spPr>
          <a:xfrm>
            <a:off x="1156970" y="3143250"/>
            <a:ext cx="3152775" cy="929640"/>
          </a:xfrm>
          <a:prstGeom prst="rect">
            <a:avLst/>
          </a:prstGeom>
          <a:noFill/>
          <a:ln>
            <a:noFill/>
          </a:ln>
        </p:spPr>
        <p:txBody>
          <a:bodyPr wrap="square" rtlCol="0">
            <a:noAutofit/>
          </a:bodyPr>
          <a:p>
            <a:pPr indent="0" fontAlgn="auto">
              <a:lnSpc>
                <a:spcPct val="150000"/>
              </a:lnSpc>
            </a:pPr>
            <a:r>
              <a:rPr lang="en-US" altLang="zh-CN" sz="1650" b="1" dirty="0" smtClean="0">
                <a:solidFill>
                  <a:schemeClr val="accent1"/>
                </a:solidFill>
                <a:latin typeface="Calibri" panose="020F0502020204030204" charset="0"/>
                <a:ea typeface="+mj-lt"/>
                <a:cs typeface="Calibri" panose="020F0502020204030204" charset="0"/>
                <a:sym typeface="+mn-ea"/>
              </a:rPr>
              <a:t>Intelligent manufacturing operration management platform</a:t>
            </a:r>
            <a:endParaRPr lang="en-US" altLang="zh-CN" sz="1650" b="1" dirty="0" smtClean="0">
              <a:solidFill>
                <a:schemeClr val="accent1"/>
              </a:solidFill>
              <a:latin typeface="Calibri" panose="020F0502020204030204" charset="0"/>
              <a:ea typeface="+mj-lt"/>
              <a:cs typeface="Calibri" panose="020F0502020204030204" charset="0"/>
              <a:sym typeface="+mn-ea"/>
            </a:endParaRPr>
          </a:p>
        </p:txBody>
      </p:sp>
      <p:sp>
        <p:nvSpPr>
          <p:cNvPr id="5" name="椭圆 4"/>
          <p:cNvSpPr/>
          <p:nvPr/>
        </p:nvSpPr>
        <p:spPr>
          <a:xfrm>
            <a:off x="5385435" y="1366520"/>
            <a:ext cx="4641850" cy="4641850"/>
          </a:xfrm>
          <a:prstGeom prst="ellipse">
            <a:avLst/>
          </a:prstGeom>
          <a:solidFill>
            <a:srgbClr val="EFF5FF"/>
          </a:solidFill>
          <a:ln>
            <a:solidFill>
              <a:schemeClr val="accent6"/>
            </a:solidFill>
            <a:prstDash val="lg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5156200" y="2123440"/>
            <a:ext cx="918000" cy="622800"/>
          </a:xfrm>
          <a:prstGeom prst="ellipse">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4876165" y="3395980"/>
            <a:ext cx="895350" cy="570865"/>
          </a:xfrm>
          <a:prstGeom prst="ellipse">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5177790" y="4425315"/>
            <a:ext cx="895350" cy="570865"/>
          </a:xfrm>
          <a:prstGeom prst="ellipse">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6059170" y="5298440"/>
            <a:ext cx="895350" cy="570865"/>
          </a:xfrm>
          <a:prstGeom prst="ellipse">
            <a:avLst/>
          </a:prstGeom>
          <a:solidFill>
            <a:schemeClr val="accent6"/>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9395460" y="2355850"/>
            <a:ext cx="916940" cy="624205"/>
          </a:xfrm>
          <a:prstGeom prst="ellipse">
            <a:avLst/>
          </a:prstGeom>
          <a:solidFill>
            <a:schemeClr val="accent6"/>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9622473" y="3339465"/>
            <a:ext cx="916940" cy="624205"/>
          </a:xfrm>
          <a:prstGeom prst="ellipse">
            <a:avLst/>
          </a:prstGeom>
          <a:solidFill>
            <a:schemeClr val="accent6"/>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9404985" y="4514850"/>
            <a:ext cx="916940" cy="624205"/>
          </a:xfrm>
          <a:prstGeom prst="ellipse">
            <a:avLst/>
          </a:prstGeom>
          <a:solidFill>
            <a:schemeClr val="accent6"/>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440420" y="5292725"/>
            <a:ext cx="916940" cy="624205"/>
          </a:xfrm>
          <a:prstGeom prst="ellipse">
            <a:avLst/>
          </a:prstGeom>
          <a:solidFill>
            <a:schemeClr val="accent6"/>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7277100" y="5631180"/>
            <a:ext cx="918000" cy="622800"/>
          </a:xfrm>
          <a:prstGeom prst="ellipse">
            <a:avLst/>
          </a:prstGeom>
          <a:solidFill>
            <a:schemeClr val="accent6"/>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41" name="直接连接符 40"/>
          <p:cNvCxnSpPr>
            <a:stCxn id="26" idx="5"/>
          </p:cNvCxnSpPr>
          <p:nvPr/>
        </p:nvCxnSpPr>
        <p:spPr>
          <a:xfrm>
            <a:off x="5939790" y="2654935"/>
            <a:ext cx="3495675" cy="2030095"/>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5813425" y="3682365"/>
            <a:ext cx="3785235" cy="1905"/>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flipV="1">
            <a:off x="6069330" y="2813050"/>
            <a:ext cx="3394710" cy="1726565"/>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6868795" y="2002155"/>
            <a:ext cx="1797050" cy="3298190"/>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flipH="1">
            <a:off x="6810375" y="1974215"/>
            <a:ext cx="1873250" cy="3336290"/>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53" name="矩形 52"/>
          <p:cNvSpPr/>
          <p:nvPr/>
        </p:nvSpPr>
        <p:spPr>
          <a:xfrm>
            <a:off x="4853305" y="3495675"/>
            <a:ext cx="918210" cy="332105"/>
          </a:xfrm>
          <a:prstGeom prst="rect">
            <a:avLst/>
          </a:prstGeom>
          <a:noFill/>
          <a:ln>
            <a:noFill/>
          </a:ln>
        </p:spPr>
        <p:txBody>
          <a:bodyPr wrap="none" rtlCol="0" anchor="t">
            <a:noAutofit/>
          </a:bodyPr>
          <a:p>
            <a:pPr algn="ctr"/>
            <a:r>
              <a:rPr lang="en-US" altLang="zh-CN" b="1">
                <a:ln w="13462">
                  <a:noFill/>
                  <a:prstDash val="solid"/>
                </a:ln>
                <a:solidFill>
                  <a:schemeClr val="tx1">
                    <a:lumMod val="85000"/>
                    <a:lumOff val="15000"/>
                  </a:schemeClr>
                </a:solidFill>
                <a:effectLst/>
              </a:rPr>
              <a:t>PLM</a:t>
            </a:r>
            <a:endParaRPr lang="en-US" altLang="zh-CN" b="1">
              <a:ln w="13462">
                <a:noFill/>
                <a:prstDash val="solid"/>
              </a:ln>
              <a:solidFill>
                <a:schemeClr val="tx1">
                  <a:lumMod val="85000"/>
                  <a:lumOff val="15000"/>
                </a:schemeClr>
              </a:solidFill>
              <a:effectLst/>
            </a:endParaRPr>
          </a:p>
        </p:txBody>
      </p:sp>
      <p:sp>
        <p:nvSpPr>
          <p:cNvPr id="54" name="矩形 53"/>
          <p:cNvSpPr/>
          <p:nvPr/>
        </p:nvSpPr>
        <p:spPr>
          <a:xfrm>
            <a:off x="5149850" y="4539615"/>
            <a:ext cx="918210" cy="337820"/>
          </a:xfrm>
          <a:prstGeom prst="rect">
            <a:avLst/>
          </a:prstGeom>
          <a:noFill/>
          <a:ln>
            <a:noFill/>
          </a:ln>
        </p:spPr>
        <p:txBody>
          <a:bodyPr wrap="none" rtlCol="0" anchor="t">
            <a:noAutofit/>
          </a:bodyPr>
          <a:p>
            <a:pPr algn="ctr"/>
            <a:r>
              <a:rPr lang="en-US" altLang="zh-CN" b="1">
                <a:ln w="13462">
                  <a:noFill/>
                  <a:prstDash val="solid"/>
                </a:ln>
                <a:solidFill>
                  <a:schemeClr val="tx1">
                    <a:lumMod val="85000"/>
                    <a:lumOff val="15000"/>
                  </a:schemeClr>
                </a:solidFill>
                <a:effectLst/>
              </a:rPr>
              <a:t>QMS</a:t>
            </a:r>
            <a:endParaRPr lang="en-US" altLang="zh-CN" b="1">
              <a:ln w="13462">
                <a:noFill/>
                <a:prstDash val="solid"/>
              </a:ln>
              <a:solidFill>
                <a:schemeClr val="tx1">
                  <a:lumMod val="85000"/>
                  <a:lumOff val="15000"/>
                </a:schemeClr>
              </a:solidFill>
              <a:effectLst/>
            </a:endParaRPr>
          </a:p>
        </p:txBody>
      </p:sp>
      <p:sp>
        <p:nvSpPr>
          <p:cNvPr id="55" name="矩形 54"/>
          <p:cNvSpPr/>
          <p:nvPr/>
        </p:nvSpPr>
        <p:spPr>
          <a:xfrm>
            <a:off x="6047740" y="5407660"/>
            <a:ext cx="918210" cy="352425"/>
          </a:xfrm>
          <a:prstGeom prst="rect">
            <a:avLst/>
          </a:prstGeom>
          <a:noFill/>
          <a:ln>
            <a:noFill/>
          </a:ln>
        </p:spPr>
        <p:txBody>
          <a:bodyPr wrap="none" rtlCol="0" anchor="t">
            <a:noAutofit/>
          </a:bodyPr>
          <a:p>
            <a:pPr algn="ctr"/>
            <a:r>
              <a:rPr lang="en-US" altLang="zh-CN" b="1">
                <a:ln w="13462">
                  <a:noFill/>
                  <a:prstDash val="solid"/>
                </a:ln>
                <a:solidFill>
                  <a:schemeClr val="tx1">
                    <a:lumMod val="85000"/>
                    <a:lumOff val="15000"/>
                  </a:schemeClr>
                </a:solidFill>
                <a:effectLst/>
              </a:rPr>
              <a:t>OA</a:t>
            </a:r>
            <a:endParaRPr lang="en-US" altLang="zh-CN" b="1">
              <a:ln w="13462">
                <a:noFill/>
                <a:prstDash val="solid"/>
              </a:ln>
              <a:solidFill>
                <a:schemeClr val="tx1">
                  <a:lumMod val="85000"/>
                  <a:lumOff val="15000"/>
                </a:schemeClr>
              </a:solidFill>
              <a:effectLst/>
            </a:endParaRPr>
          </a:p>
        </p:txBody>
      </p:sp>
      <p:sp>
        <p:nvSpPr>
          <p:cNvPr id="52" name="矩形 51"/>
          <p:cNvSpPr/>
          <p:nvPr/>
        </p:nvSpPr>
        <p:spPr>
          <a:xfrm>
            <a:off x="5213350" y="2265045"/>
            <a:ext cx="803275" cy="358140"/>
          </a:xfrm>
          <a:prstGeom prst="rect">
            <a:avLst/>
          </a:prstGeom>
          <a:noFill/>
          <a:ln>
            <a:noFill/>
          </a:ln>
        </p:spPr>
        <p:txBody>
          <a:bodyPr wrap="none" rtlCol="0" anchor="t">
            <a:noAutofit/>
          </a:bodyPr>
          <a:p>
            <a:pPr algn="ctr"/>
            <a:r>
              <a:rPr lang="en-US" altLang="zh-CN" b="1">
                <a:ln w="13462">
                  <a:noFill/>
                  <a:prstDash val="solid"/>
                </a:ln>
                <a:solidFill>
                  <a:schemeClr val="tx1">
                    <a:lumMod val="85000"/>
                    <a:lumOff val="15000"/>
                  </a:schemeClr>
                </a:solidFill>
                <a:effectLst/>
              </a:rPr>
              <a:t>APS</a:t>
            </a:r>
            <a:endParaRPr lang="en-US" altLang="zh-CN" b="1">
              <a:ln w="13462">
                <a:noFill/>
                <a:prstDash val="solid"/>
              </a:ln>
              <a:solidFill>
                <a:schemeClr val="tx1">
                  <a:lumMod val="85000"/>
                  <a:lumOff val="15000"/>
                </a:schemeClr>
              </a:solidFill>
              <a:effectLst/>
            </a:endParaRPr>
          </a:p>
        </p:txBody>
      </p:sp>
      <p:cxnSp>
        <p:nvCxnSpPr>
          <p:cNvPr id="27" name="直接连接符 26"/>
          <p:cNvCxnSpPr>
            <a:stCxn id="40" idx="0"/>
          </p:cNvCxnSpPr>
          <p:nvPr/>
        </p:nvCxnSpPr>
        <p:spPr>
          <a:xfrm flipV="1">
            <a:off x="7736205" y="1458595"/>
            <a:ext cx="11430" cy="4172585"/>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32" name="椭圆 31"/>
          <p:cNvSpPr/>
          <p:nvPr/>
        </p:nvSpPr>
        <p:spPr>
          <a:xfrm>
            <a:off x="6073140" y="1366520"/>
            <a:ext cx="918000" cy="622800"/>
          </a:xfrm>
          <a:prstGeom prst="ellipse">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椭圆 32"/>
          <p:cNvSpPr/>
          <p:nvPr/>
        </p:nvSpPr>
        <p:spPr>
          <a:xfrm>
            <a:off x="7298055" y="1055370"/>
            <a:ext cx="887730" cy="634365"/>
          </a:xfrm>
          <a:prstGeom prst="ellipse">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文本框 33"/>
          <p:cNvSpPr txBox="1"/>
          <p:nvPr/>
        </p:nvSpPr>
        <p:spPr>
          <a:xfrm>
            <a:off x="7380605" y="1113790"/>
            <a:ext cx="742315" cy="426085"/>
          </a:xfrm>
          <a:prstGeom prst="rect">
            <a:avLst/>
          </a:prstGeom>
          <a:noFill/>
        </p:spPr>
        <p:txBody>
          <a:bodyPr wrap="square" rtlCol="0" anchor="t" anchorCtr="0">
            <a:noAutofit/>
          </a:bodyPr>
          <a:p>
            <a:pPr algn="l"/>
            <a:r>
              <a:rPr lang="en-US" altLang="zh-CN" sz="2000">
                <a:latin typeface="思源黑体 CN Heavy" panose="020B0A00000000000000" charset="-122"/>
                <a:ea typeface="思源黑体 CN Heavy" panose="020B0A00000000000000" charset="-122"/>
              </a:rPr>
              <a:t>......</a:t>
            </a:r>
            <a:endParaRPr lang="en-US" altLang="zh-CN" sz="2000">
              <a:latin typeface="思源黑体 CN Heavy" panose="020B0A00000000000000" charset="-122"/>
              <a:ea typeface="思源黑体 CN Heavy" panose="020B0A00000000000000" charset="-122"/>
            </a:endParaRPr>
          </a:p>
        </p:txBody>
      </p:sp>
      <p:sp>
        <p:nvSpPr>
          <p:cNvPr id="44" name="椭圆 43"/>
          <p:cNvSpPr/>
          <p:nvPr/>
        </p:nvSpPr>
        <p:spPr>
          <a:xfrm>
            <a:off x="8594725" y="1407160"/>
            <a:ext cx="916940" cy="624205"/>
          </a:xfrm>
          <a:prstGeom prst="ellipse">
            <a:avLst/>
          </a:prstGeom>
          <a:solidFill>
            <a:schemeClr val="accent6"/>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5" name="矩形 44"/>
          <p:cNvSpPr/>
          <p:nvPr/>
        </p:nvSpPr>
        <p:spPr>
          <a:xfrm>
            <a:off x="8555990" y="1545908"/>
            <a:ext cx="994410" cy="346710"/>
          </a:xfrm>
          <a:prstGeom prst="rect">
            <a:avLst/>
          </a:prstGeom>
          <a:noFill/>
          <a:ln>
            <a:noFill/>
          </a:ln>
        </p:spPr>
        <p:txBody>
          <a:bodyPr wrap="none" rtlCol="0" anchor="t">
            <a:noAutofit/>
          </a:bodyPr>
          <a:p>
            <a:pPr algn="ctr"/>
            <a:r>
              <a:rPr lang="en-US" altLang="zh-CN" b="1">
                <a:ln w="13462">
                  <a:noFill/>
                  <a:prstDash val="solid"/>
                </a:ln>
                <a:solidFill>
                  <a:schemeClr val="tx1">
                    <a:lumMod val="85000"/>
                    <a:lumOff val="15000"/>
                  </a:schemeClr>
                </a:solidFill>
                <a:effectLst/>
              </a:rPr>
              <a:t>ERP</a:t>
            </a:r>
            <a:endParaRPr lang="en-US" altLang="zh-CN" b="1">
              <a:ln w="13462">
                <a:noFill/>
                <a:prstDash val="solid"/>
              </a:ln>
              <a:solidFill>
                <a:schemeClr val="tx1">
                  <a:lumMod val="85000"/>
                  <a:lumOff val="15000"/>
                </a:schemeClr>
              </a:solidFill>
              <a:effectLst/>
            </a:endParaRPr>
          </a:p>
        </p:txBody>
      </p:sp>
      <p:sp>
        <p:nvSpPr>
          <p:cNvPr id="63" name="矩形 62"/>
          <p:cNvSpPr/>
          <p:nvPr/>
        </p:nvSpPr>
        <p:spPr>
          <a:xfrm>
            <a:off x="6170930" y="1493520"/>
            <a:ext cx="737235" cy="370205"/>
          </a:xfrm>
          <a:prstGeom prst="rect">
            <a:avLst/>
          </a:prstGeom>
          <a:noFill/>
          <a:ln>
            <a:noFill/>
          </a:ln>
        </p:spPr>
        <p:txBody>
          <a:bodyPr wrap="none" rtlCol="0" anchor="t">
            <a:noAutofit/>
          </a:bodyPr>
          <a:p>
            <a:pPr algn="ctr"/>
            <a:r>
              <a:rPr lang="en-US" altLang="zh-CN" b="1">
                <a:ln w="13462">
                  <a:noFill/>
                  <a:prstDash val="solid"/>
                </a:ln>
                <a:solidFill>
                  <a:schemeClr val="tx1">
                    <a:lumMod val="85000"/>
                    <a:lumOff val="15000"/>
                  </a:schemeClr>
                </a:solidFill>
                <a:effectLst/>
              </a:rPr>
              <a:t>SRM</a:t>
            </a:r>
            <a:endParaRPr lang="en-US" altLang="zh-CN" b="1">
              <a:ln w="13462">
                <a:noFill/>
                <a:prstDash val="solid"/>
              </a:ln>
              <a:solidFill>
                <a:schemeClr val="tx1">
                  <a:lumMod val="85000"/>
                  <a:lumOff val="15000"/>
                </a:schemeClr>
              </a:solidFill>
              <a:effectLst/>
            </a:endParaRPr>
          </a:p>
        </p:txBody>
      </p:sp>
      <p:sp>
        <p:nvSpPr>
          <p:cNvPr id="64" name="矩形 63"/>
          <p:cNvSpPr/>
          <p:nvPr/>
        </p:nvSpPr>
        <p:spPr>
          <a:xfrm>
            <a:off x="7277100" y="5790565"/>
            <a:ext cx="918210" cy="402590"/>
          </a:xfrm>
          <a:prstGeom prst="rect">
            <a:avLst/>
          </a:prstGeom>
          <a:noFill/>
          <a:ln>
            <a:noFill/>
          </a:ln>
        </p:spPr>
        <p:txBody>
          <a:bodyPr wrap="none" rtlCol="0" anchor="t">
            <a:noAutofit/>
          </a:bodyPr>
          <a:p>
            <a:pPr algn="ctr"/>
            <a:r>
              <a:rPr lang="en-US" altLang="zh-CN" b="1">
                <a:ln w="13462">
                  <a:noFill/>
                  <a:prstDash val="solid"/>
                </a:ln>
                <a:solidFill>
                  <a:schemeClr val="tx1">
                    <a:lumMod val="85000"/>
                    <a:lumOff val="15000"/>
                  </a:schemeClr>
                </a:solidFill>
                <a:effectLst/>
              </a:rPr>
              <a:t>CRM</a:t>
            </a:r>
            <a:endParaRPr lang="en-US" altLang="zh-CN" b="1">
              <a:ln w="13462">
                <a:noFill/>
                <a:prstDash val="solid"/>
              </a:ln>
              <a:solidFill>
                <a:schemeClr val="tx1">
                  <a:lumMod val="85000"/>
                  <a:lumOff val="15000"/>
                </a:schemeClr>
              </a:solidFill>
              <a:effectLst/>
            </a:endParaRPr>
          </a:p>
        </p:txBody>
      </p:sp>
      <p:sp>
        <p:nvSpPr>
          <p:cNvPr id="65" name="矩形 64"/>
          <p:cNvSpPr/>
          <p:nvPr/>
        </p:nvSpPr>
        <p:spPr>
          <a:xfrm>
            <a:off x="8444865" y="5444490"/>
            <a:ext cx="918210" cy="340360"/>
          </a:xfrm>
          <a:prstGeom prst="rect">
            <a:avLst/>
          </a:prstGeom>
          <a:noFill/>
          <a:ln>
            <a:noFill/>
          </a:ln>
        </p:spPr>
        <p:txBody>
          <a:bodyPr wrap="none" rtlCol="0" anchor="t">
            <a:noAutofit/>
          </a:bodyPr>
          <a:p>
            <a:pPr algn="ctr"/>
            <a:r>
              <a:rPr lang="en-US" altLang="zh-CN" b="1">
                <a:ln w="13462">
                  <a:noFill/>
                  <a:prstDash val="solid"/>
                </a:ln>
                <a:solidFill>
                  <a:schemeClr val="tx1">
                    <a:lumMod val="85000"/>
                    <a:lumOff val="15000"/>
                  </a:schemeClr>
                </a:solidFill>
                <a:effectLst/>
              </a:rPr>
              <a:t>BI</a:t>
            </a:r>
            <a:endParaRPr lang="en-US" altLang="zh-CN" b="1">
              <a:ln w="13462">
                <a:noFill/>
                <a:prstDash val="solid"/>
              </a:ln>
              <a:solidFill>
                <a:schemeClr val="tx1">
                  <a:lumMod val="85000"/>
                  <a:lumOff val="15000"/>
                </a:schemeClr>
              </a:solidFill>
              <a:effectLst/>
            </a:endParaRPr>
          </a:p>
        </p:txBody>
      </p:sp>
      <p:sp>
        <p:nvSpPr>
          <p:cNvPr id="66" name="矩形 65"/>
          <p:cNvSpPr/>
          <p:nvPr/>
        </p:nvSpPr>
        <p:spPr>
          <a:xfrm>
            <a:off x="9434830" y="4658360"/>
            <a:ext cx="918210" cy="374015"/>
          </a:xfrm>
          <a:prstGeom prst="rect">
            <a:avLst/>
          </a:prstGeom>
          <a:noFill/>
          <a:ln>
            <a:noFill/>
          </a:ln>
        </p:spPr>
        <p:txBody>
          <a:bodyPr wrap="none" rtlCol="0" anchor="t">
            <a:noAutofit/>
          </a:bodyPr>
          <a:p>
            <a:pPr algn="ctr"/>
            <a:r>
              <a:rPr lang="en-US" altLang="zh-CN" b="1">
                <a:ln w="13462">
                  <a:noFill/>
                  <a:prstDash val="solid"/>
                </a:ln>
                <a:solidFill>
                  <a:schemeClr val="tx1">
                    <a:lumMod val="85000"/>
                    <a:lumOff val="15000"/>
                  </a:schemeClr>
                </a:solidFill>
                <a:effectLst/>
              </a:rPr>
              <a:t>SCADA</a:t>
            </a:r>
            <a:endParaRPr lang="en-US" altLang="zh-CN" b="1">
              <a:ln w="13462">
                <a:noFill/>
                <a:prstDash val="solid"/>
              </a:ln>
              <a:solidFill>
                <a:schemeClr val="tx1">
                  <a:lumMod val="85000"/>
                  <a:lumOff val="15000"/>
                </a:schemeClr>
              </a:solidFill>
              <a:effectLst/>
            </a:endParaRPr>
          </a:p>
        </p:txBody>
      </p:sp>
      <p:sp>
        <p:nvSpPr>
          <p:cNvPr id="68" name="矩形 67"/>
          <p:cNvSpPr/>
          <p:nvPr/>
        </p:nvSpPr>
        <p:spPr>
          <a:xfrm>
            <a:off x="9621838" y="3482658"/>
            <a:ext cx="918210" cy="337820"/>
          </a:xfrm>
          <a:prstGeom prst="rect">
            <a:avLst/>
          </a:prstGeom>
          <a:noFill/>
          <a:ln>
            <a:noFill/>
          </a:ln>
        </p:spPr>
        <p:txBody>
          <a:bodyPr wrap="none" rtlCol="0" anchor="t">
            <a:noAutofit/>
          </a:bodyPr>
          <a:p>
            <a:pPr algn="ctr"/>
            <a:r>
              <a:rPr lang="en-US" altLang="zh-CN" b="1">
                <a:ln w="13462">
                  <a:noFill/>
                  <a:prstDash val="solid"/>
                </a:ln>
                <a:solidFill>
                  <a:schemeClr val="tx1">
                    <a:lumMod val="85000"/>
                    <a:lumOff val="15000"/>
                  </a:schemeClr>
                </a:solidFill>
                <a:effectLst/>
              </a:rPr>
              <a:t>MES</a:t>
            </a:r>
            <a:endParaRPr lang="en-US" altLang="zh-CN" b="1">
              <a:ln w="13462">
                <a:noFill/>
                <a:prstDash val="solid"/>
              </a:ln>
              <a:solidFill>
                <a:schemeClr val="tx1">
                  <a:lumMod val="85000"/>
                  <a:lumOff val="15000"/>
                </a:schemeClr>
              </a:solidFill>
              <a:effectLst/>
            </a:endParaRPr>
          </a:p>
        </p:txBody>
      </p:sp>
      <p:sp>
        <p:nvSpPr>
          <p:cNvPr id="69" name="矩形 68"/>
          <p:cNvSpPr/>
          <p:nvPr/>
        </p:nvSpPr>
        <p:spPr>
          <a:xfrm>
            <a:off x="9464675" y="2501265"/>
            <a:ext cx="792480" cy="375920"/>
          </a:xfrm>
          <a:prstGeom prst="rect">
            <a:avLst/>
          </a:prstGeom>
          <a:noFill/>
          <a:ln>
            <a:noFill/>
          </a:ln>
        </p:spPr>
        <p:txBody>
          <a:bodyPr wrap="none" rtlCol="0" anchor="t">
            <a:noAutofit/>
          </a:bodyPr>
          <a:p>
            <a:pPr algn="ctr"/>
            <a:r>
              <a:rPr lang="en-US" altLang="zh-CN" b="1">
                <a:ln w="13462">
                  <a:noFill/>
                  <a:prstDash val="solid"/>
                </a:ln>
                <a:solidFill>
                  <a:schemeClr val="tx1">
                    <a:lumMod val="85000"/>
                    <a:lumOff val="15000"/>
                  </a:schemeClr>
                </a:solidFill>
                <a:effectLst/>
              </a:rPr>
              <a:t>WMS</a:t>
            </a:r>
            <a:endParaRPr lang="en-US" altLang="zh-CN" b="1">
              <a:ln w="13462">
                <a:noFill/>
                <a:prstDash val="solid"/>
              </a:ln>
              <a:solidFill>
                <a:schemeClr val="tx1">
                  <a:lumMod val="85000"/>
                  <a:lumOff val="15000"/>
                </a:schemeClr>
              </a:solidFill>
              <a:effectLst/>
            </a:endParaRPr>
          </a:p>
        </p:txBody>
      </p:sp>
      <p:pic>
        <p:nvPicPr>
          <p:cNvPr id="46" name="图片 45" descr="2.png"/>
          <p:cNvPicPr>
            <a:picLocks noChangeAspect="1"/>
          </p:cNvPicPr>
          <p:nvPr>
            <p:custDataLst>
              <p:tags r:id="rId1"/>
            </p:custDataLst>
          </p:nvPr>
        </p:nvPicPr>
        <p:blipFill>
          <a:blip r:embed="rId2" cstate="print"/>
          <a:stretch>
            <a:fillRect/>
          </a:stretch>
        </p:blipFill>
        <p:spPr>
          <a:xfrm>
            <a:off x="6641465" y="2870200"/>
            <a:ext cx="2200275" cy="165036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8"/>
          <p:cNvSpPr/>
          <p:nvPr/>
        </p:nvSpPr>
        <p:spPr>
          <a:xfrm>
            <a:off x="5146675" y="1544320"/>
            <a:ext cx="1715135"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p:nvSpPr>
        <p:spPr>
          <a:xfrm>
            <a:off x="5200650" y="1265555"/>
            <a:ext cx="1661795" cy="349250"/>
          </a:xfrm>
          <a:prstGeom prst="rect">
            <a:avLst/>
          </a:prstGeom>
          <a:noFill/>
          <a:ln>
            <a:noFill/>
          </a:ln>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Certificates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pic>
        <p:nvPicPr>
          <p:cNvPr id="5" name="图片 4" descr="IATF"/>
          <p:cNvPicPr>
            <a:picLocks noChangeAspect="1"/>
          </p:cNvPicPr>
          <p:nvPr>
            <p:custDataLst>
              <p:tags r:id="rId1"/>
            </p:custDataLst>
          </p:nvPr>
        </p:nvPicPr>
        <p:blipFill>
          <a:blip r:embed="rId2"/>
          <a:stretch>
            <a:fillRect/>
          </a:stretch>
        </p:blipFill>
        <p:spPr>
          <a:xfrm>
            <a:off x="528955" y="2687320"/>
            <a:ext cx="1709420" cy="2580005"/>
          </a:xfrm>
          <a:prstGeom prst="rect">
            <a:avLst/>
          </a:prstGeom>
        </p:spPr>
      </p:pic>
      <p:pic>
        <p:nvPicPr>
          <p:cNvPr id="6" name="图片 5" descr="iso9001"/>
          <p:cNvPicPr>
            <a:picLocks noChangeAspect="1"/>
          </p:cNvPicPr>
          <p:nvPr>
            <p:custDataLst>
              <p:tags r:id="rId3"/>
            </p:custDataLst>
          </p:nvPr>
        </p:nvPicPr>
        <p:blipFill>
          <a:blip r:embed="rId4"/>
          <a:stretch>
            <a:fillRect/>
          </a:stretch>
        </p:blipFill>
        <p:spPr>
          <a:xfrm>
            <a:off x="2418080" y="2687320"/>
            <a:ext cx="1709420" cy="2580005"/>
          </a:xfrm>
          <a:prstGeom prst="rect">
            <a:avLst/>
          </a:prstGeom>
        </p:spPr>
      </p:pic>
      <p:pic>
        <p:nvPicPr>
          <p:cNvPr id="13" name="图片 12" descr="ISO13485"/>
          <p:cNvPicPr>
            <a:picLocks noChangeAspect="1"/>
          </p:cNvPicPr>
          <p:nvPr>
            <p:custDataLst>
              <p:tags r:id="rId5"/>
            </p:custDataLst>
          </p:nvPr>
        </p:nvPicPr>
        <p:blipFill>
          <a:blip r:embed="rId6"/>
          <a:stretch>
            <a:fillRect/>
          </a:stretch>
        </p:blipFill>
        <p:spPr>
          <a:xfrm>
            <a:off x="4307205" y="2687320"/>
            <a:ext cx="1709420" cy="2580005"/>
          </a:xfrm>
          <a:prstGeom prst="rect">
            <a:avLst/>
          </a:prstGeom>
        </p:spPr>
      </p:pic>
      <p:pic>
        <p:nvPicPr>
          <p:cNvPr id="14" name="图片 13" descr="iso14001"/>
          <p:cNvPicPr>
            <a:picLocks noChangeAspect="1"/>
          </p:cNvPicPr>
          <p:nvPr>
            <p:custDataLst>
              <p:tags r:id="rId7"/>
            </p:custDataLst>
          </p:nvPr>
        </p:nvPicPr>
        <p:blipFill>
          <a:blip r:embed="rId8"/>
          <a:stretch>
            <a:fillRect/>
          </a:stretch>
        </p:blipFill>
        <p:spPr>
          <a:xfrm>
            <a:off x="6196330" y="2687320"/>
            <a:ext cx="1709420" cy="2580005"/>
          </a:xfrm>
          <a:prstGeom prst="rect">
            <a:avLst/>
          </a:prstGeom>
        </p:spPr>
      </p:pic>
      <p:pic>
        <p:nvPicPr>
          <p:cNvPr id="19" name="图片 18" descr="tuv"/>
          <p:cNvPicPr>
            <a:picLocks noChangeAspect="1"/>
          </p:cNvPicPr>
          <p:nvPr>
            <p:custDataLst>
              <p:tags r:id="rId9"/>
            </p:custDataLst>
          </p:nvPr>
        </p:nvPicPr>
        <p:blipFill>
          <a:blip r:embed="rId10"/>
          <a:stretch>
            <a:fillRect/>
          </a:stretch>
        </p:blipFill>
        <p:spPr>
          <a:xfrm>
            <a:off x="8085455" y="2687320"/>
            <a:ext cx="1709420" cy="2580005"/>
          </a:xfrm>
          <a:prstGeom prst="rect">
            <a:avLst/>
          </a:prstGeom>
        </p:spPr>
      </p:pic>
      <p:pic>
        <p:nvPicPr>
          <p:cNvPr id="20" name="图片 19" descr="ul"/>
          <p:cNvPicPr>
            <a:picLocks noChangeAspect="1"/>
          </p:cNvPicPr>
          <p:nvPr>
            <p:custDataLst>
              <p:tags r:id="rId11"/>
            </p:custDataLst>
          </p:nvPr>
        </p:nvPicPr>
        <p:blipFill>
          <a:blip r:embed="rId12"/>
          <a:stretch>
            <a:fillRect/>
          </a:stretch>
        </p:blipFill>
        <p:spPr>
          <a:xfrm>
            <a:off x="9974580" y="2687320"/>
            <a:ext cx="1709420" cy="2580005"/>
          </a:xfrm>
          <a:prstGeom prst="rect">
            <a:avLst/>
          </a:prstGeom>
        </p:spPr>
      </p:pic>
      <p:sp>
        <p:nvSpPr>
          <p:cNvPr id="43" name="矩形 42"/>
          <p:cNvSpPr/>
          <p:nvPr>
            <p:custDataLst>
              <p:tags r:id="rId13"/>
            </p:custDataLst>
          </p:nvPr>
        </p:nvSpPr>
        <p:spPr>
          <a:xfrm>
            <a:off x="744193" y="5397758"/>
            <a:ext cx="1159510" cy="368300"/>
          </a:xfrm>
          <a:prstGeom prst="rect">
            <a:avLst/>
          </a:prstGeom>
        </p:spPr>
        <p:txBody>
          <a:bodyPr wrap="none">
            <a:spAutoFit/>
          </a:bodyPr>
          <a:p>
            <a:pPr fontAlgn="base"/>
            <a:r>
              <a:rPr lang="en-US" b="1" dirty="0" smtClean="0">
                <a:solidFill>
                  <a:schemeClr val="accent1"/>
                </a:solidFill>
                <a:latin typeface="Calibri" panose="020F0502020204030204" charset="0"/>
                <a:cs typeface="Calibri" panose="020F0502020204030204" charset="0"/>
              </a:rPr>
              <a:t>IATF16949</a:t>
            </a:r>
            <a:endParaRPr lang="en-US" b="1" dirty="0" smtClean="0">
              <a:solidFill>
                <a:schemeClr val="accent1"/>
              </a:solidFill>
              <a:latin typeface="Calibri" panose="020F0502020204030204" charset="0"/>
              <a:cs typeface="Calibri" panose="020F0502020204030204" charset="0"/>
            </a:endParaRPr>
          </a:p>
        </p:txBody>
      </p:sp>
      <p:sp>
        <p:nvSpPr>
          <p:cNvPr id="44" name="矩形 43"/>
          <p:cNvSpPr/>
          <p:nvPr>
            <p:custDataLst>
              <p:tags r:id="rId14"/>
            </p:custDataLst>
          </p:nvPr>
        </p:nvSpPr>
        <p:spPr>
          <a:xfrm>
            <a:off x="2758569" y="5397758"/>
            <a:ext cx="977900" cy="369332"/>
          </a:xfrm>
          <a:prstGeom prst="rect">
            <a:avLst/>
          </a:prstGeom>
        </p:spPr>
        <p:txBody>
          <a:bodyPr wrap="none">
            <a:spAutoFit/>
          </a:bodyPr>
          <a:p>
            <a:pPr fontAlgn="base"/>
            <a:r>
              <a:rPr lang="en-US" b="1" dirty="0" smtClean="0">
                <a:solidFill>
                  <a:schemeClr val="accent1"/>
                </a:solidFill>
                <a:latin typeface="Calibri" panose="020F0502020204030204" charset="0"/>
                <a:cs typeface="Calibri" panose="020F0502020204030204" charset="0"/>
              </a:rPr>
              <a:t>ISO9001</a:t>
            </a:r>
            <a:endParaRPr lang="en-US" b="1" dirty="0" smtClean="0">
              <a:solidFill>
                <a:schemeClr val="accent1"/>
              </a:solidFill>
              <a:latin typeface="Calibri" panose="020F0502020204030204" charset="0"/>
              <a:cs typeface="Calibri" panose="020F0502020204030204" charset="0"/>
            </a:endParaRPr>
          </a:p>
        </p:txBody>
      </p:sp>
      <p:sp>
        <p:nvSpPr>
          <p:cNvPr id="45" name="矩形 44"/>
          <p:cNvSpPr/>
          <p:nvPr>
            <p:custDataLst>
              <p:tags r:id="rId15"/>
            </p:custDataLst>
          </p:nvPr>
        </p:nvSpPr>
        <p:spPr>
          <a:xfrm>
            <a:off x="6541899" y="5397758"/>
            <a:ext cx="1094740" cy="369332"/>
          </a:xfrm>
          <a:prstGeom prst="rect">
            <a:avLst/>
          </a:prstGeom>
        </p:spPr>
        <p:txBody>
          <a:bodyPr wrap="none">
            <a:spAutoFit/>
          </a:bodyPr>
          <a:p>
            <a:pPr fontAlgn="base"/>
            <a:r>
              <a:rPr lang="en-US" b="1" dirty="0" smtClean="0">
                <a:solidFill>
                  <a:schemeClr val="accent1"/>
                </a:solidFill>
                <a:latin typeface="Calibri" panose="020F0502020204030204" charset="0"/>
                <a:cs typeface="Calibri" panose="020F0502020204030204" charset="0"/>
              </a:rPr>
              <a:t>ISO14001</a:t>
            </a:r>
            <a:endParaRPr lang="en-US" b="1" dirty="0" smtClean="0">
              <a:solidFill>
                <a:schemeClr val="accent1"/>
              </a:solidFill>
              <a:latin typeface="Calibri" panose="020F0502020204030204" charset="0"/>
              <a:cs typeface="Calibri" panose="020F0502020204030204" charset="0"/>
            </a:endParaRPr>
          </a:p>
        </p:txBody>
      </p:sp>
      <p:sp>
        <p:nvSpPr>
          <p:cNvPr id="46" name="矩形 45"/>
          <p:cNvSpPr/>
          <p:nvPr>
            <p:custDataLst>
              <p:tags r:id="rId16"/>
            </p:custDataLst>
          </p:nvPr>
        </p:nvSpPr>
        <p:spPr>
          <a:xfrm>
            <a:off x="8270369" y="5397758"/>
            <a:ext cx="1384300" cy="369332"/>
          </a:xfrm>
          <a:prstGeom prst="rect">
            <a:avLst/>
          </a:prstGeom>
        </p:spPr>
        <p:txBody>
          <a:bodyPr wrap="none">
            <a:spAutoFit/>
          </a:bodyPr>
          <a:p>
            <a:pPr fontAlgn="base"/>
            <a:r>
              <a:rPr lang="en-US" b="1" dirty="0" smtClean="0">
                <a:solidFill>
                  <a:schemeClr val="accent1"/>
                </a:solidFill>
                <a:latin typeface="Calibri" panose="020F0502020204030204" charset="0"/>
                <a:cs typeface="Calibri" panose="020F0502020204030204" charset="0"/>
              </a:rPr>
              <a:t>TUV Verified</a:t>
            </a:r>
            <a:endParaRPr lang="en-US" b="1" dirty="0" smtClean="0">
              <a:solidFill>
                <a:schemeClr val="accent1"/>
              </a:solidFill>
              <a:latin typeface="Calibri" panose="020F0502020204030204" charset="0"/>
              <a:cs typeface="Calibri" panose="020F0502020204030204" charset="0"/>
            </a:endParaRPr>
          </a:p>
        </p:txBody>
      </p:sp>
      <p:sp>
        <p:nvSpPr>
          <p:cNvPr id="21" name="矩形 20"/>
          <p:cNvSpPr/>
          <p:nvPr>
            <p:custDataLst>
              <p:tags r:id="rId17"/>
            </p:custDataLst>
          </p:nvPr>
        </p:nvSpPr>
        <p:spPr>
          <a:xfrm>
            <a:off x="4620389" y="5398274"/>
            <a:ext cx="1083945" cy="368300"/>
          </a:xfrm>
          <a:prstGeom prst="rect">
            <a:avLst/>
          </a:prstGeom>
        </p:spPr>
        <p:txBody>
          <a:bodyPr wrap="none">
            <a:spAutoFit/>
          </a:bodyPr>
          <a:p>
            <a:pPr fontAlgn="base"/>
            <a:r>
              <a:rPr lang="en-US" b="1" dirty="0" smtClean="0">
                <a:solidFill>
                  <a:schemeClr val="accent1"/>
                </a:solidFill>
                <a:latin typeface="Calibri" panose="020F0502020204030204" charset="0"/>
                <a:cs typeface="Calibri" panose="020F0502020204030204" charset="0"/>
              </a:rPr>
              <a:t>ISO13485</a:t>
            </a:r>
            <a:endParaRPr lang="en-US" b="1" dirty="0" smtClean="0">
              <a:solidFill>
                <a:schemeClr val="accent1"/>
              </a:solidFill>
              <a:latin typeface="Calibri" panose="020F0502020204030204" charset="0"/>
              <a:cs typeface="Calibri" panose="020F0502020204030204" charset="0"/>
            </a:endParaRPr>
          </a:p>
        </p:txBody>
      </p:sp>
      <p:sp>
        <p:nvSpPr>
          <p:cNvPr id="22" name="矩形 21"/>
          <p:cNvSpPr/>
          <p:nvPr>
            <p:custDataLst>
              <p:tags r:id="rId18"/>
            </p:custDataLst>
          </p:nvPr>
        </p:nvSpPr>
        <p:spPr>
          <a:xfrm>
            <a:off x="10219184" y="5398274"/>
            <a:ext cx="1221105" cy="368300"/>
          </a:xfrm>
          <a:prstGeom prst="rect">
            <a:avLst/>
          </a:prstGeom>
        </p:spPr>
        <p:txBody>
          <a:bodyPr wrap="none">
            <a:spAutoFit/>
          </a:bodyPr>
          <a:p>
            <a:pPr fontAlgn="base"/>
            <a:r>
              <a:rPr lang="en-US" b="1" dirty="0" smtClean="0">
                <a:solidFill>
                  <a:schemeClr val="accent1"/>
                </a:solidFill>
                <a:latin typeface="Calibri" panose="020F0502020204030204" charset="0"/>
                <a:cs typeface="Calibri" panose="020F0502020204030204" charset="0"/>
              </a:rPr>
              <a:t>UL Verified</a:t>
            </a:r>
            <a:endParaRPr lang="en-US" b="1" dirty="0" smtClean="0">
              <a:solidFill>
                <a:schemeClr val="accent1"/>
              </a:solidFill>
              <a:latin typeface="Calibri" panose="020F0502020204030204" charset="0"/>
              <a:cs typeface="Calibri" panose="020F0502020204030204" charset="0"/>
            </a:endParaRPr>
          </a:p>
        </p:txBody>
      </p:sp>
      <p:sp>
        <p:nvSpPr>
          <p:cNvPr id="23" name="文本框 22"/>
          <p:cNvSpPr txBox="1"/>
          <p:nvPr/>
        </p:nvSpPr>
        <p:spPr>
          <a:xfrm>
            <a:off x="3668395" y="1890395"/>
            <a:ext cx="5012055" cy="368300"/>
          </a:xfrm>
          <a:prstGeom prst="rect">
            <a:avLst/>
          </a:prstGeom>
          <a:noFill/>
          <a:ln>
            <a:noFill/>
          </a:ln>
        </p:spPr>
        <p:txBody>
          <a:bodyPr wrap="square" rtlCol="0">
            <a:spAutoFit/>
          </a:bodyPr>
          <a:p>
            <a:r>
              <a:rPr lang="en-US" altLang="zh-CN" b="1" dirty="0">
                <a:ln>
                  <a:noFill/>
                </a:ln>
                <a:solidFill>
                  <a:schemeClr val="accent1"/>
                </a:solidFill>
                <a:latin typeface="Calibri" panose="020F0502020204030204" charset="0"/>
                <a:cs typeface="Calibri" panose="020F0502020204030204" charset="0"/>
                <a:sym typeface="+mn-ea"/>
              </a:rPr>
              <a:t>Meet the Safety Standard of </a:t>
            </a:r>
            <a:r>
              <a:rPr lang="en-US" altLang="zh-CN" b="1" dirty="0" smtClean="0">
                <a:ln>
                  <a:noFill/>
                </a:ln>
                <a:solidFill>
                  <a:schemeClr val="accent1"/>
                </a:solidFill>
                <a:latin typeface="Calibri" panose="020F0502020204030204" charset="0"/>
                <a:cs typeface="Calibri" panose="020F0502020204030204" charset="0"/>
                <a:sym typeface="+mn-ea"/>
              </a:rPr>
              <a:t>M</a:t>
            </a:r>
            <a:r>
              <a:rPr lang="en-US" altLang="zh-CN" b="1" dirty="0" smtClean="0">
                <a:ln>
                  <a:noFill/>
                </a:ln>
                <a:solidFill>
                  <a:schemeClr val="accent1"/>
                </a:solidFill>
                <a:latin typeface="Calibri" panose="020F0502020204030204" charset="0"/>
                <a:cs typeface="Calibri" panose="020F0502020204030204" charset="0"/>
                <a:sym typeface="+mn-ea"/>
              </a:rPr>
              <a:t>anagement System</a:t>
            </a:r>
            <a:endParaRPr lang="en-US" altLang="zh-CN" b="1" dirty="0" smtClean="0">
              <a:ln>
                <a:noFill/>
              </a:ln>
              <a:solidFill>
                <a:schemeClr val="accent1"/>
              </a:solidFill>
              <a:latin typeface="Calibri" panose="020F0502020204030204" charset="0"/>
              <a:cs typeface="Calibri" panose="020F0502020204030204" charset="0"/>
              <a:sym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图片 18" descr="C:/Users/Administrator/Desktop/11.png11"/>
          <p:cNvPicPr>
            <a:picLocks noChangeAspect="1"/>
          </p:cNvPicPr>
          <p:nvPr/>
        </p:nvPicPr>
        <p:blipFill>
          <a:blip r:embed="rId1"/>
          <a:srcRect/>
          <a:stretch>
            <a:fillRect/>
          </a:stretch>
        </p:blipFill>
        <p:spPr>
          <a:xfrm>
            <a:off x="7412355" y="4794250"/>
            <a:ext cx="1310640" cy="1310640"/>
          </a:xfrm>
          <a:prstGeom prst="rect">
            <a:avLst/>
          </a:prstGeom>
        </p:spPr>
      </p:pic>
      <p:pic>
        <p:nvPicPr>
          <p:cNvPr id="20" name="图片 19" descr="C:/Users/Administrator/Desktop/12.png12"/>
          <p:cNvPicPr>
            <a:picLocks noChangeAspect="1"/>
          </p:cNvPicPr>
          <p:nvPr/>
        </p:nvPicPr>
        <p:blipFill>
          <a:blip r:embed="rId2"/>
          <a:srcRect/>
          <a:stretch>
            <a:fillRect/>
          </a:stretch>
        </p:blipFill>
        <p:spPr>
          <a:xfrm>
            <a:off x="8763000" y="4794250"/>
            <a:ext cx="1310640" cy="1310640"/>
          </a:xfrm>
          <a:prstGeom prst="rect">
            <a:avLst/>
          </a:prstGeom>
        </p:spPr>
      </p:pic>
      <p:pic>
        <p:nvPicPr>
          <p:cNvPr id="16" name="图片 15" descr="C:/Users/Administrator/Desktop/8.png8"/>
          <p:cNvPicPr>
            <a:picLocks noChangeAspect="1"/>
          </p:cNvPicPr>
          <p:nvPr/>
        </p:nvPicPr>
        <p:blipFill>
          <a:blip r:embed="rId3"/>
          <a:srcRect/>
          <a:stretch>
            <a:fillRect/>
          </a:stretch>
        </p:blipFill>
        <p:spPr>
          <a:xfrm>
            <a:off x="6742430" y="3812540"/>
            <a:ext cx="1310640" cy="1310640"/>
          </a:xfrm>
          <a:prstGeom prst="rect">
            <a:avLst/>
          </a:prstGeom>
        </p:spPr>
      </p:pic>
      <p:pic>
        <p:nvPicPr>
          <p:cNvPr id="17" name="图片 16" descr="C:/Users/Administrator/Desktop/9.png9"/>
          <p:cNvPicPr>
            <a:picLocks noChangeAspect="1"/>
          </p:cNvPicPr>
          <p:nvPr/>
        </p:nvPicPr>
        <p:blipFill>
          <a:blip r:embed="rId4"/>
          <a:srcRect/>
          <a:stretch>
            <a:fillRect/>
          </a:stretch>
        </p:blipFill>
        <p:spPr>
          <a:xfrm>
            <a:off x="8093075" y="3812540"/>
            <a:ext cx="1310640" cy="1310640"/>
          </a:xfrm>
          <a:prstGeom prst="rect">
            <a:avLst/>
          </a:prstGeom>
        </p:spPr>
      </p:pic>
      <p:pic>
        <p:nvPicPr>
          <p:cNvPr id="18" name="图片 17" descr="C:/Users/Administrator/Desktop/10.png10"/>
          <p:cNvPicPr>
            <a:picLocks noChangeAspect="1"/>
          </p:cNvPicPr>
          <p:nvPr/>
        </p:nvPicPr>
        <p:blipFill>
          <a:blip r:embed="rId5"/>
          <a:srcRect/>
          <a:stretch>
            <a:fillRect/>
          </a:stretch>
        </p:blipFill>
        <p:spPr>
          <a:xfrm>
            <a:off x="9443720" y="3812540"/>
            <a:ext cx="1310640" cy="1310640"/>
          </a:xfrm>
          <a:prstGeom prst="rect">
            <a:avLst/>
          </a:prstGeom>
        </p:spPr>
      </p:pic>
      <p:pic>
        <p:nvPicPr>
          <p:cNvPr id="8" name="图片 7" descr="C:/Users/Administrator/Desktop/4.png4"/>
          <p:cNvPicPr>
            <a:picLocks noChangeAspect="1"/>
          </p:cNvPicPr>
          <p:nvPr/>
        </p:nvPicPr>
        <p:blipFill>
          <a:blip r:embed="rId6"/>
          <a:srcRect/>
          <a:stretch>
            <a:fillRect/>
          </a:stretch>
        </p:blipFill>
        <p:spPr>
          <a:xfrm>
            <a:off x="6055360" y="2827020"/>
            <a:ext cx="1310640" cy="1310640"/>
          </a:xfrm>
          <a:prstGeom prst="rect">
            <a:avLst/>
          </a:prstGeom>
        </p:spPr>
      </p:pic>
      <p:pic>
        <p:nvPicPr>
          <p:cNvPr id="13" name="图片 12" descr="C:/Users/Administrator/Desktop/5.png5"/>
          <p:cNvPicPr>
            <a:picLocks noChangeAspect="1"/>
          </p:cNvPicPr>
          <p:nvPr/>
        </p:nvPicPr>
        <p:blipFill>
          <a:blip r:embed="rId7"/>
          <a:srcRect/>
          <a:stretch>
            <a:fillRect/>
          </a:stretch>
        </p:blipFill>
        <p:spPr>
          <a:xfrm>
            <a:off x="7409180" y="2827020"/>
            <a:ext cx="1310640" cy="1310640"/>
          </a:xfrm>
          <a:prstGeom prst="rect">
            <a:avLst/>
          </a:prstGeom>
        </p:spPr>
      </p:pic>
      <p:pic>
        <p:nvPicPr>
          <p:cNvPr id="14" name="图片 13" descr="C:/Users/Administrator/Desktop/6.png6"/>
          <p:cNvPicPr>
            <a:picLocks noChangeAspect="1"/>
          </p:cNvPicPr>
          <p:nvPr/>
        </p:nvPicPr>
        <p:blipFill>
          <a:blip r:embed="rId8"/>
          <a:srcRect/>
          <a:stretch>
            <a:fillRect/>
          </a:stretch>
        </p:blipFill>
        <p:spPr>
          <a:xfrm>
            <a:off x="8763000" y="2827020"/>
            <a:ext cx="1310640" cy="1310640"/>
          </a:xfrm>
          <a:prstGeom prst="rect">
            <a:avLst/>
          </a:prstGeom>
        </p:spPr>
      </p:pic>
      <p:pic>
        <p:nvPicPr>
          <p:cNvPr id="15" name="图片 14" descr="C:/Users/Administrator/Desktop/7.png7"/>
          <p:cNvPicPr>
            <a:picLocks noChangeAspect="1"/>
          </p:cNvPicPr>
          <p:nvPr/>
        </p:nvPicPr>
        <p:blipFill>
          <a:blip r:embed="rId9"/>
          <a:srcRect/>
          <a:stretch>
            <a:fillRect/>
          </a:stretch>
        </p:blipFill>
        <p:spPr>
          <a:xfrm>
            <a:off x="10116820" y="2827020"/>
            <a:ext cx="1310640" cy="1310640"/>
          </a:xfrm>
          <a:prstGeom prst="rect">
            <a:avLst/>
          </a:prstGeom>
        </p:spPr>
      </p:pic>
      <p:pic>
        <p:nvPicPr>
          <p:cNvPr id="5" name="图片 4" descr="1"/>
          <p:cNvPicPr>
            <a:picLocks noChangeAspect="1"/>
          </p:cNvPicPr>
          <p:nvPr/>
        </p:nvPicPr>
        <p:blipFill>
          <a:blip r:embed="rId10"/>
          <a:stretch>
            <a:fillRect/>
          </a:stretch>
        </p:blipFill>
        <p:spPr>
          <a:xfrm>
            <a:off x="6742430" y="1856740"/>
            <a:ext cx="1310640" cy="1310640"/>
          </a:xfrm>
          <a:prstGeom prst="rect">
            <a:avLst/>
          </a:prstGeom>
        </p:spPr>
      </p:pic>
      <p:pic>
        <p:nvPicPr>
          <p:cNvPr id="6" name="图片 5" descr="C:/Users/Administrator/Desktop/2.png2"/>
          <p:cNvPicPr>
            <a:picLocks noChangeAspect="1"/>
          </p:cNvPicPr>
          <p:nvPr/>
        </p:nvPicPr>
        <p:blipFill>
          <a:blip r:embed="rId11"/>
          <a:srcRect/>
          <a:stretch>
            <a:fillRect/>
          </a:stretch>
        </p:blipFill>
        <p:spPr>
          <a:xfrm>
            <a:off x="8089900" y="1856740"/>
            <a:ext cx="1310640" cy="1310640"/>
          </a:xfrm>
          <a:prstGeom prst="rect">
            <a:avLst/>
          </a:prstGeom>
        </p:spPr>
      </p:pic>
      <p:pic>
        <p:nvPicPr>
          <p:cNvPr id="7" name="图片 6" descr="C:/Users/Administrator/Desktop/3.png3"/>
          <p:cNvPicPr>
            <a:picLocks noChangeAspect="1"/>
          </p:cNvPicPr>
          <p:nvPr/>
        </p:nvPicPr>
        <p:blipFill>
          <a:blip r:embed="rId12"/>
          <a:srcRect/>
          <a:stretch>
            <a:fillRect/>
          </a:stretch>
        </p:blipFill>
        <p:spPr>
          <a:xfrm>
            <a:off x="9443720" y="1856740"/>
            <a:ext cx="1310640" cy="1310640"/>
          </a:xfrm>
          <a:prstGeom prst="rect">
            <a:avLst/>
          </a:prstGeom>
        </p:spPr>
      </p:pic>
      <p:sp>
        <p:nvSpPr>
          <p:cNvPr id="9" name="矩形 8"/>
          <p:cNvSpPr/>
          <p:nvPr/>
        </p:nvSpPr>
        <p:spPr>
          <a:xfrm>
            <a:off x="4803140" y="1483360"/>
            <a:ext cx="2093595"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p:nvSpPr>
        <p:spPr>
          <a:xfrm>
            <a:off x="4788853" y="1204595"/>
            <a:ext cx="212217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Customers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pic>
        <p:nvPicPr>
          <p:cNvPr id="3" name="图片 2" descr="ISS_23998_00965_1 [转换]"/>
          <p:cNvPicPr>
            <a:picLocks noChangeAspect="1"/>
          </p:cNvPicPr>
          <p:nvPr/>
        </p:nvPicPr>
        <p:blipFill>
          <a:blip r:embed="rId13"/>
          <a:srcRect l="7798" t="11477" r="7123" b="14013"/>
          <a:stretch>
            <a:fillRect/>
          </a:stretch>
        </p:blipFill>
        <p:spPr>
          <a:xfrm>
            <a:off x="763270" y="2456815"/>
            <a:ext cx="4439920" cy="2777490"/>
          </a:xfrm>
          <a:prstGeom prst="rect">
            <a:avLst/>
          </a:prstGeom>
        </p:spPr>
      </p:pic>
      <p:sp>
        <p:nvSpPr>
          <p:cNvPr id="11" name="椭圆 10"/>
          <p:cNvSpPr/>
          <p:nvPr/>
        </p:nvSpPr>
        <p:spPr>
          <a:xfrm>
            <a:off x="1182370" y="1695450"/>
            <a:ext cx="227965" cy="22796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400"/>
              <a:t>1</a:t>
            </a:r>
            <a:endParaRPr lang="en-US" altLang="zh-CN" sz="1400"/>
          </a:p>
        </p:txBody>
      </p:sp>
      <p:cxnSp>
        <p:nvCxnSpPr>
          <p:cNvPr id="12" name="直接连接符 11"/>
          <p:cNvCxnSpPr/>
          <p:nvPr/>
        </p:nvCxnSpPr>
        <p:spPr>
          <a:xfrm flipH="1">
            <a:off x="1294130" y="1945005"/>
            <a:ext cx="635" cy="974090"/>
          </a:xfrm>
          <a:prstGeom prst="line">
            <a:avLst/>
          </a:prstGeom>
          <a:ln w="12700">
            <a:solidFill>
              <a:schemeClr val="accent1"/>
            </a:solidFill>
            <a:prstDash val="sysDot"/>
          </a:ln>
        </p:spPr>
        <p:style>
          <a:lnRef idx="2">
            <a:schemeClr val="accent1"/>
          </a:lnRef>
          <a:fillRef idx="0">
            <a:srgbClr val="FFFFFF"/>
          </a:fillRef>
          <a:effectRef idx="0">
            <a:srgbClr val="FFFFFF"/>
          </a:effectRef>
          <a:fontRef idx="minor">
            <a:schemeClr val="tx1"/>
          </a:fontRef>
        </p:style>
      </p:cxnSp>
      <p:sp>
        <p:nvSpPr>
          <p:cNvPr id="24" name="椭圆 23"/>
          <p:cNvSpPr/>
          <p:nvPr/>
        </p:nvSpPr>
        <p:spPr>
          <a:xfrm>
            <a:off x="1412875" y="2336800"/>
            <a:ext cx="227965" cy="22796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400"/>
              <a:t>2</a:t>
            </a:r>
            <a:endParaRPr lang="en-US" altLang="zh-CN" sz="1400"/>
          </a:p>
        </p:txBody>
      </p:sp>
      <p:cxnSp>
        <p:nvCxnSpPr>
          <p:cNvPr id="25" name="直接连接符 24"/>
          <p:cNvCxnSpPr/>
          <p:nvPr/>
        </p:nvCxnSpPr>
        <p:spPr>
          <a:xfrm>
            <a:off x="2992120" y="2150745"/>
            <a:ext cx="0" cy="1351280"/>
          </a:xfrm>
          <a:prstGeom prst="line">
            <a:avLst/>
          </a:prstGeom>
          <a:ln w="12700">
            <a:solidFill>
              <a:schemeClr val="accent1"/>
            </a:solidFill>
            <a:prstDash val="sysDot"/>
          </a:ln>
        </p:spPr>
        <p:style>
          <a:lnRef idx="2">
            <a:schemeClr val="accent1"/>
          </a:lnRef>
          <a:fillRef idx="0">
            <a:srgbClr val="FFFFFF"/>
          </a:fillRef>
          <a:effectRef idx="0">
            <a:srgbClr val="FFFFFF"/>
          </a:effectRef>
          <a:fontRef idx="minor">
            <a:schemeClr val="tx1"/>
          </a:fontRef>
        </p:style>
      </p:cxnSp>
      <p:sp>
        <p:nvSpPr>
          <p:cNvPr id="26" name="椭圆 25"/>
          <p:cNvSpPr/>
          <p:nvPr/>
        </p:nvSpPr>
        <p:spPr>
          <a:xfrm>
            <a:off x="1417955" y="4882515"/>
            <a:ext cx="227965" cy="22796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400"/>
              <a:t>5</a:t>
            </a:r>
            <a:endParaRPr lang="en-US" altLang="zh-CN" sz="1400"/>
          </a:p>
        </p:txBody>
      </p:sp>
      <p:cxnSp>
        <p:nvCxnSpPr>
          <p:cNvPr id="27" name="直接连接符 26"/>
          <p:cNvCxnSpPr/>
          <p:nvPr/>
        </p:nvCxnSpPr>
        <p:spPr>
          <a:xfrm flipH="1">
            <a:off x="1536065" y="3908425"/>
            <a:ext cx="635" cy="974090"/>
          </a:xfrm>
          <a:prstGeom prst="line">
            <a:avLst/>
          </a:prstGeom>
          <a:ln w="12700">
            <a:solidFill>
              <a:schemeClr val="accent1"/>
            </a:solidFill>
            <a:prstDash val="sysDot"/>
          </a:ln>
        </p:spPr>
        <p:style>
          <a:lnRef idx="2">
            <a:schemeClr val="accent1"/>
          </a:lnRef>
          <a:fillRef idx="0">
            <a:srgbClr val="FFFFFF"/>
          </a:fillRef>
          <a:effectRef idx="0">
            <a:srgbClr val="FFFFFF"/>
          </a:effectRef>
          <a:fontRef idx="minor">
            <a:schemeClr val="tx1"/>
          </a:fontRef>
        </p:style>
      </p:cxnSp>
      <p:sp>
        <p:nvSpPr>
          <p:cNvPr id="28" name="椭圆 27"/>
          <p:cNvSpPr/>
          <p:nvPr/>
        </p:nvSpPr>
        <p:spPr>
          <a:xfrm>
            <a:off x="2254885" y="5475605"/>
            <a:ext cx="227965" cy="22796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400"/>
              <a:t>6</a:t>
            </a:r>
            <a:endParaRPr lang="en-US" altLang="zh-CN" sz="1400"/>
          </a:p>
        </p:txBody>
      </p:sp>
      <p:cxnSp>
        <p:nvCxnSpPr>
          <p:cNvPr id="29" name="直接连接符 28"/>
          <p:cNvCxnSpPr/>
          <p:nvPr/>
        </p:nvCxnSpPr>
        <p:spPr>
          <a:xfrm flipH="1">
            <a:off x="2379345" y="4501515"/>
            <a:ext cx="635" cy="974090"/>
          </a:xfrm>
          <a:prstGeom prst="line">
            <a:avLst/>
          </a:prstGeom>
          <a:ln w="12700">
            <a:solidFill>
              <a:schemeClr val="accent1"/>
            </a:solidFill>
            <a:prstDash val="sysDot"/>
          </a:ln>
        </p:spPr>
        <p:style>
          <a:lnRef idx="2">
            <a:schemeClr val="accent1"/>
          </a:lnRef>
          <a:fillRef idx="0">
            <a:srgbClr val="FFFFFF"/>
          </a:fillRef>
          <a:effectRef idx="0">
            <a:srgbClr val="FFFFFF"/>
          </a:effectRef>
          <a:fontRef idx="minor">
            <a:schemeClr val="tx1"/>
          </a:fontRef>
        </p:style>
      </p:cxnSp>
      <p:cxnSp>
        <p:nvCxnSpPr>
          <p:cNvPr id="30" name="直接连接符 29"/>
          <p:cNvCxnSpPr/>
          <p:nvPr/>
        </p:nvCxnSpPr>
        <p:spPr>
          <a:xfrm>
            <a:off x="3948430" y="2336800"/>
            <a:ext cx="0" cy="661670"/>
          </a:xfrm>
          <a:prstGeom prst="line">
            <a:avLst/>
          </a:prstGeom>
          <a:ln w="12700">
            <a:solidFill>
              <a:schemeClr val="accent1"/>
            </a:solidFill>
            <a:prstDash val="sysDot"/>
          </a:ln>
        </p:spPr>
        <p:style>
          <a:lnRef idx="2">
            <a:schemeClr val="accent1"/>
          </a:lnRef>
          <a:fillRef idx="0">
            <a:srgbClr val="FFFFFF"/>
          </a:fillRef>
          <a:effectRef idx="0">
            <a:srgbClr val="FFFFFF"/>
          </a:effectRef>
          <a:fontRef idx="minor">
            <a:schemeClr val="tx1"/>
          </a:fontRef>
        </p:style>
      </p:cxnSp>
      <p:cxnSp>
        <p:nvCxnSpPr>
          <p:cNvPr id="31" name="直接连接符 30"/>
          <p:cNvCxnSpPr>
            <a:stCxn id="24" idx="4"/>
          </p:cNvCxnSpPr>
          <p:nvPr/>
        </p:nvCxnSpPr>
        <p:spPr>
          <a:xfrm>
            <a:off x="1527175" y="2564765"/>
            <a:ext cx="8890" cy="528320"/>
          </a:xfrm>
          <a:prstGeom prst="line">
            <a:avLst/>
          </a:prstGeom>
          <a:ln w="12700">
            <a:solidFill>
              <a:schemeClr val="accent1"/>
            </a:solidFill>
            <a:prstDash val="sysDot"/>
          </a:ln>
        </p:spPr>
        <p:style>
          <a:lnRef idx="2">
            <a:schemeClr val="accent1"/>
          </a:lnRef>
          <a:fillRef idx="0">
            <a:srgbClr val="FFFFFF"/>
          </a:fillRef>
          <a:effectRef idx="0">
            <a:srgbClr val="FFFFFF"/>
          </a:effectRef>
          <a:fontRef idx="minor">
            <a:schemeClr val="tx1"/>
          </a:fontRef>
        </p:style>
      </p:cxnSp>
      <p:sp>
        <p:nvSpPr>
          <p:cNvPr id="32" name="椭圆 31"/>
          <p:cNvSpPr/>
          <p:nvPr/>
        </p:nvSpPr>
        <p:spPr>
          <a:xfrm>
            <a:off x="2696845" y="4747260"/>
            <a:ext cx="227965" cy="22796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400"/>
              <a:t>7</a:t>
            </a:r>
            <a:endParaRPr lang="en-US" altLang="zh-CN" sz="1400"/>
          </a:p>
        </p:txBody>
      </p:sp>
      <p:cxnSp>
        <p:nvCxnSpPr>
          <p:cNvPr id="33" name="直接连接符 32"/>
          <p:cNvCxnSpPr/>
          <p:nvPr/>
        </p:nvCxnSpPr>
        <p:spPr>
          <a:xfrm>
            <a:off x="2813685" y="4124960"/>
            <a:ext cx="0" cy="721995"/>
          </a:xfrm>
          <a:prstGeom prst="line">
            <a:avLst/>
          </a:prstGeom>
          <a:ln w="12700">
            <a:solidFill>
              <a:schemeClr val="accent1"/>
            </a:solidFill>
            <a:prstDash val="sysDot"/>
          </a:ln>
        </p:spPr>
        <p:style>
          <a:lnRef idx="2">
            <a:schemeClr val="accent1"/>
          </a:lnRef>
          <a:fillRef idx="0">
            <a:srgbClr val="FFFFFF"/>
          </a:fillRef>
          <a:effectRef idx="0">
            <a:srgbClr val="FFFFFF"/>
          </a:effectRef>
          <a:fontRef idx="minor">
            <a:schemeClr val="tx1"/>
          </a:fontRef>
        </p:style>
      </p:cxnSp>
      <p:sp>
        <p:nvSpPr>
          <p:cNvPr id="34" name="椭圆 33"/>
          <p:cNvSpPr/>
          <p:nvPr/>
        </p:nvSpPr>
        <p:spPr>
          <a:xfrm>
            <a:off x="3720465" y="4975225"/>
            <a:ext cx="227965" cy="22796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400"/>
              <a:t>8</a:t>
            </a:r>
            <a:endParaRPr lang="en-US" altLang="zh-CN" sz="1400"/>
          </a:p>
        </p:txBody>
      </p:sp>
      <p:cxnSp>
        <p:nvCxnSpPr>
          <p:cNvPr id="35" name="直接连接符 34"/>
          <p:cNvCxnSpPr/>
          <p:nvPr/>
        </p:nvCxnSpPr>
        <p:spPr>
          <a:xfrm flipH="1">
            <a:off x="3832225" y="4001135"/>
            <a:ext cx="635" cy="974090"/>
          </a:xfrm>
          <a:prstGeom prst="line">
            <a:avLst/>
          </a:prstGeom>
          <a:ln w="12700">
            <a:solidFill>
              <a:schemeClr val="accent1"/>
            </a:solidFill>
            <a:prstDash val="sysDot"/>
          </a:ln>
        </p:spPr>
        <p:style>
          <a:lnRef idx="2">
            <a:schemeClr val="accent1"/>
          </a:lnRef>
          <a:fillRef idx="0">
            <a:srgbClr val="FFFFFF"/>
          </a:fillRef>
          <a:effectRef idx="0">
            <a:srgbClr val="FFFFFF"/>
          </a:effectRef>
          <a:fontRef idx="minor">
            <a:schemeClr val="tx1"/>
          </a:fontRef>
        </p:style>
      </p:cxnSp>
      <p:sp>
        <p:nvSpPr>
          <p:cNvPr id="36" name="椭圆 35"/>
          <p:cNvSpPr/>
          <p:nvPr/>
        </p:nvSpPr>
        <p:spPr>
          <a:xfrm>
            <a:off x="4408170" y="5310505"/>
            <a:ext cx="227965" cy="22796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400"/>
              <a:t>9</a:t>
            </a:r>
            <a:endParaRPr lang="en-US" altLang="zh-CN" sz="1400"/>
          </a:p>
        </p:txBody>
      </p:sp>
      <p:cxnSp>
        <p:nvCxnSpPr>
          <p:cNvPr id="37" name="直接连接符 36"/>
          <p:cNvCxnSpPr/>
          <p:nvPr/>
        </p:nvCxnSpPr>
        <p:spPr>
          <a:xfrm>
            <a:off x="4519295" y="4629150"/>
            <a:ext cx="635" cy="681355"/>
          </a:xfrm>
          <a:prstGeom prst="line">
            <a:avLst/>
          </a:prstGeom>
          <a:ln w="12700">
            <a:solidFill>
              <a:schemeClr val="accent1"/>
            </a:solidFill>
            <a:prstDash val="sysDot"/>
          </a:ln>
        </p:spPr>
        <p:style>
          <a:lnRef idx="2">
            <a:schemeClr val="accent1"/>
          </a:lnRef>
          <a:fillRef idx="0">
            <a:srgbClr val="FFFFFF"/>
          </a:fillRef>
          <a:effectRef idx="0">
            <a:srgbClr val="FFFFFF"/>
          </a:effectRef>
          <a:fontRef idx="minor">
            <a:schemeClr val="tx1"/>
          </a:fontRef>
        </p:style>
      </p:cxnSp>
      <p:sp>
        <p:nvSpPr>
          <p:cNvPr id="38" name="椭圆 37"/>
          <p:cNvSpPr/>
          <p:nvPr/>
        </p:nvSpPr>
        <p:spPr>
          <a:xfrm>
            <a:off x="2874010" y="1945005"/>
            <a:ext cx="227965" cy="22796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400"/>
              <a:t>3</a:t>
            </a:r>
            <a:endParaRPr lang="en-US" altLang="zh-CN" sz="1400"/>
          </a:p>
        </p:txBody>
      </p:sp>
      <p:sp>
        <p:nvSpPr>
          <p:cNvPr id="39" name="椭圆 38"/>
          <p:cNvSpPr/>
          <p:nvPr/>
        </p:nvSpPr>
        <p:spPr>
          <a:xfrm>
            <a:off x="3836035" y="2150745"/>
            <a:ext cx="227965" cy="22796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400"/>
              <a:t>4</a:t>
            </a:r>
            <a:endParaRPr lang="en-US" altLang="zh-CN" sz="1400"/>
          </a:p>
        </p:txBody>
      </p:sp>
      <p:sp>
        <p:nvSpPr>
          <p:cNvPr id="40" name="文本框 39"/>
          <p:cNvSpPr txBox="1"/>
          <p:nvPr/>
        </p:nvSpPr>
        <p:spPr>
          <a:xfrm>
            <a:off x="1374775" y="1674495"/>
            <a:ext cx="873125" cy="275590"/>
          </a:xfrm>
          <a:prstGeom prst="rect">
            <a:avLst/>
          </a:prstGeom>
          <a:noFill/>
        </p:spPr>
        <p:txBody>
          <a:bodyPr wrap="square" rtlCol="0">
            <a:spAutoFit/>
          </a:bodyPr>
          <a:p>
            <a:r>
              <a:rPr lang="en-US" altLang="zh-CN" sz="1200" b="1"/>
              <a:t>Alaska</a:t>
            </a:r>
            <a:endParaRPr lang="en-US" altLang="zh-CN" sz="1200" b="1"/>
          </a:p>
        </p:txBody>
      </p:sp>
      <p:sp>
        <p:nvSpPr>
          <p:cNvPr id="41" name="文本框 40"/>
          <p:cNvSpPr txBox="1"/>
          <p:nvPr/>
        </p:nvSpPr>
        <p:spPr>
          <a:xfrm>
            <a:off x="1604010" y="2311400"/>
            <a:ext cx="873125" cy="275590"/>
          </a:xfrm>
          <a:prstGeom prst="rect">
            <a:avLst/>
          </a:prstGeom>
          <a:noFill/>
        </p:spPr>
        <p:txBody>
          <a:bodyPr wrap="square" rtlCol="0">
            <a:spAutoFit/>
          </a:bodyPr>
          <a:p>
            <a:r>
              <a:rPr lang="en-US" altLang="zh-CN" sz="1200" b="1"/>
              <a:t>Canada</a:t>
            </a:r>
            <a:endParaRPr lang="en-US" altLang="zh-CN" sz="1200" b="1"/>
          </a:p>
        </p:txBody>
      </p:sp>
      <p:sp>
        <p:nvSpPr>
          <p:cNvPr id="42" name="文本框 41"/>
          <p:cNvSpPr txBox="1"/>
          <p:nvPr/>
        </p:nvSpPr>
        <p:spPr>
          <a:xfrm>
            <a:off x="3079115" y="1929765"/>
            <a:ext cx="680720" cy="275590"/>
          </a:xfrm>
          <a:prstGeom prst="rect">
            <a:avLst/>
          </a:prstGeom>
          <a:noFill/>
        </p:spPr>
        <p:txBody>
          <a:bodyPr wrap="square" rtlCol="0">
            <a:spAutoFit/>
          </a:bodyPr>
          <a:p>
            <a:r>
              <a:rPr lang="en-US" altLang="zh-CN" sz="1200" b="1"/>
              <a:t>Europe</a:t>
            </a:r>
            <a:endParaRPr lang="en-US" altLang="zh-CN" sz="1200" b="1"/>
          </a:p>
        </p:txBody>
      </p:sp>
      <p:sp>
        <p:nvSpPr>
          <p:cNvPr id="47" name="文本框 46"/>
          <p:cNvSpPr txBox="1"/>
          <p:nvPr/>
        </p:nvSpPr>
        <p:spPr>
          <a:xfrm>
            <a:off x="4044315" y="2131695"/>
            <a:ext cx="690245" cy="275590"/>
          </a:xfrm>
          <a:prstGeom prst="rect">
            <a:avLst/>
          </a:prstGeom>
          <a:noFill/>
        </p:spPr>
        <p:txBody>
          <a:bodyPr wrap="square" rtlCol="0">
            <a:spAutoFit/>
          </a:bodyPr>
          <a:p>
            <a:r>
              <a:rPr lang="en-US" altLang="zh-CN" sz="1200" b="1"/>
              <a:t>Russia</a:t>
            </a:r>
            <a:endParaRPr lang="en-US" altLang="zh-CN" sz="1200" b="1"/>
          </a:p>
        </p:txBody>
      </p:sp>
      <p:sp>
        <p:nvSpPr>
          <p:cNvPr id="48" name="文本框 47"/>
          <p:cNvSpPr txBox="1"/>
          <p:nvPr/>
        </p:nvSpPr>
        <p:spPr>
          <a:xfrm>
            <a:off x="4632325" y="5291455"/>
            <a:ext cx="804545" cy="275590"/>
          </a:xfrm>
          <a:prstGeom prst="rect">
            <a:avLst/>
          </a:prstGeom>
          <a:noFill/>
        </p:spPr>
        <p:txBody>
          <a:bodyPr wrap="square" rtlCol="0">
            <a:spAutoFit/>
          </a:bodyPr>
          <a:p>
            <a:r>
              <a:rPr lang="en-US" altLang="zh-CN" sz="1200" b="1"/>
              <a:t>Australia</a:t>
            </a:r>
            <a:endParaRPr lang="en-US" altLang="zh-CN" sz="1200" b="1"/>
          </a:p>
        </p:txBody>
      </p:sp>
      <p:sp>
        <p:nvSpPr>
          <p:cNvPr id="49" name="文本框 48"/>
          <p:cNvSpPr txBox="1"/>
          <p:nvPr/>
        </p:nvSpPr>
        <p:spPr>
          <a:xfrm>
            <a:off x="3927475" y="4962525"/>
            <a:ext cx="480060" cy="275590"/>
          </a:xfrm>
          <a:prstGeom prst="rect">
            <a:avLst/>
          </a:prstGeom>
          <a:noFill/>
        </p:spPr>
        <p:txBody>
          <a:bodyPr wrap="square" rtlCol="0">
            <a:spAutoFit/>
          </a:bodyPr>
          <a:p>
            <a:r>
              <a:rPr lang="en-US" altLang="zh-CN" sz="1200" b="1"/>
              <a:t>Asia</a:t>
            </a:r>
            <a:endParaRPr lang="en-US" altLang="zh-CN" sz="1200" b="1"/>
          </a:p>
        </p:txBody>
      </p:sp>
      <p:sp>
        <p:nvSpPr>
          <p:cNvPr id="50" name="文本框 49"/>
          <p:cNvSpPr txBox="1"/>
          <p:nvPr/>
        </p:nvSpPr>
        <p:spPr>
          <a:xfrm>
            <a:off x="2911475" y="4734560"/>
            <a:ext cx="586740" cy="275590"/>
          </a:xfrm>
          <a:prstGeom prst="rect">
            <a:avLst/>
          </a:prstGeom>
          <a:noFill/>
        </p:spPr>
        <p:txBody>
          <a:bodyPr wrap="square" rtlCol="0">
            <a:spAutoFit/>
          </a:bodyPr>
          <a:p>
            <a:r>
              <a:rPr lang="en-US" altLang="zh-CN" sz="1200" b="1"/>
              <a:t>Africa</a:t>
            </a:r>
            <a:endParaRPr lang="en-US" altLang="zh-CN" sz="1200" b="1"/>
          </a:p>
        </p:txBody>
      </p:sp>
      <p:sp>
        <p:nvSpPr>
          <p:cNvPr id="51" name="文本框 50"/>
          <p:cNvSpPr txBox="1"/>
          <p:nvPr/>
        </p:nvSpPr>
        <p:spPr>
          <a:xfrm>
            <a:off x="2458720" y="5461000"/>
            <a:ext cx="1430655" cy="275590"/>
          </a:xfrm>
          <a:prstGeom prst="rect">
            <a:avLst/>
          </a:prstGeom>
          <a:noFill/>
        </p:spPr>
        <p:txBody>
          <a:bodyPr wrap="square" rtlCol="0">
            <a:spAutoFit/>
          </a:bodyPr>
          <a:p>
            <a:r>
              <a:rPr lang="en-US" altLang="zh-CN" sz="1200" b="1"/>
              <a:t>South America</a:t>
            </a:r>
            <a:endParaRPr lang="en-US" altLang="zh-CN" sz="1200" b="1"/>
          </a:p>
        </p:txBody>
      </p:sp>
      <p:sp>
        <p:nvSpPr>
          <p:cNvPr id="52" name="文本框 51"/>
          <p:cNvSpPr txBox="1"/>
          <p:nvPr/>
        </p:nvSpPr>
        <p:spPr>
          <a:xfrm>
            <a:off x="1617345" y="4862830"/>
            <a:ext cx="1139190" cy="275590"/>
          </a:xfrm>
          <a:prstGeom prst="rect">
            <a:avLst/>
          </a:prstGeom>
          <a:noFill/>
        </p:spPr>
        <p:txBody>
          <a:bodyPr wrap="square" rtlCol="0">
            <a:spAutoFit/>
          </a:bodyPr>
          <a:p>
            <a:r>
              <a:rPr lang="en-US" altLang="zh-CN" sz="1200" b="1"/>
              <a:t>United States</a:t>
            </a:r>
            <a:endParaRPr lang="en-US" altLang="zh-CN" sz="12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p:cNvSpPr>
            <a:spLocks noGrp="1" noRot="1" noChangeAspect="1" noMove="1" noResize="1" noEditPoints="1" noAdjustHandles="1" noChangeArrowheads="1" noChangeShapeType="1" noTextEdit="1"/>
          </p:cNvSpPr>
          <p:nvPr/>
        </p:nvSpPr>
        <p:spPr>
          <a:xfrm>
            <a:off x="676910" y="1048385"/>
            <a:ext cx="10643235" cy="5140325"/>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chemeClr val="bg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en-US"/>
          </a:p>
        </p:txBody>
      </p:sp>
      <p:sp>
        <p:nvSpPr>
          <p:cNvPr id="9" name="矩形 8"/>
          <p:cNvSpPr/>
          <p:nvPr/>
        </p:nvSpPr>
        <p:spPr>
          <a:xfrm>
            <a:off x="4932680" y="1530350"/>
            <a:ext cx="2005965"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p:nvSpPr>
        <p:spPr>
          <a:xfrm>
            <a:off x="4973955" y="1251585"/>
            <a:ext cx="196469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Strengths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3" name="内容占位符 2"/>
          <p:cNvSpPr>
            <a:spLocks noGrp="1"/>
          </p:cNvSpPr>
          <p:nvPr>
            <p:ph idx="1"/>
          </p:nvPr>
        </p:nvSpPr>
        <p:spPr>
          <a:xfrm>
            <a:off x="793750" y="1852930"/>
            <a:ext cx="10679430" cy="3979545"/>
          </a:xfrm>
        </p:spPr>
        <p:txBody>
          <a:bodyPr>
            <a:noAutofit/>
          </a:bodyPr>
          <a:p>
            <a:pPr marL="0" indent="179705" fontAlgn="auto">
              <a:lnSpc>
                <a:spcPct val="150000"/>
              </a:lnSpc>
              <a:spcBef>
                <a:spcPts val="0"/>
              </a:spcBef>
            </a:pPr>
            <a:r>
              <a:rPr lang="en-US" altLang="zh-CN" sz="1650" dirty="0" smtClean="0">
                <a:effectLst>
                  <a:innerShdw blurRad="63500" dist="50800" dir="13500000">
                    <a:srgbClr val="000000">
                      <a:alpha val="50000"/>
                    </a:srgbClr>
                  </a:innerShdw>
                </a:effectLst>
                <a:latin typeface="Calibri" panose="020F0502020204030204" charset="0"/>
                <a:ea typeface="+mj-lt"/>
                <a:cs typeface="Calibri" panose="020F0502020204030204" charset="0"/>
                <a:sym typeface="+mn-ea"/>
              </a:rPr>
              <a:t>Focusing on the connector and wire harness industry for over 20 years, we are able tvo provide you with more professional service in this industry. </a:t>
            </a:r>
            <a:endParaRPr lang="en-US" altLang="zh-CN" sz="1650" dirty="0" smtClean="0">
              <a:effectLst>
                <a:innerShdw blurRad="63500" dist="50800" dir="13500000">
                  <a:srgbClr val="000000">
                    <a:alpha val="50000"/>
                  </a:srgbClr>
                </a:innerShdw>
              </a:effectLst>
              <a:latin typeface="Calibri" panose="020F0502020204030204" charset="0"/>
              <a:ea typeface="+mj-lt"/>
              <a:cs typeface="Calibri" panose="020F0502020204030204" charset="0"/>
              <a:sym typeface="+mn-ea"/>
            </a:endParaRPr>
          </a:p>
          <a:p>
            <a:pPr marL="0" indent="179705" fontAlgn="auto">
              <a:lnSpc>
                <a:spcPct val="100000"/>
              </a:lnSpc>
              <a:spcBef>
                <a:spcPts val="0"/>
              </a:spcBef>
            </a:pPr>
            <a:endParaRPr lang="en-US" altLang="zh-CN" sz="1650" dirty="0">
              <a:effectLst>
                <a:innerShdw blurRad="63500" dist="50800" dir="13500000">
                  <a:srgbClr val="000000">
                    <a:alpha val="50000"/>
                  </a:srgbClr>
                </a:innerShdw>
              </a:effectLst>
              <a:latin typeface="Calibri" panose="020F0502020204030204" charset="0"/>
              <a:ea typeface="+mj-lt"/>
              <a:cs typeface="Calibri" panose="020F0502020204030204" charset="0"/>
              <a:sym typeface="+mn-ea"/>
            </a:endParaRPr>
          </a:p>
          <a:p>
            <a:pPr marL="0" indent="179705" fontAlgn="auto">
              <a:lnSpc>
                <a:spcPct val="150000"/>
              </a:lnSpc>
              <a:spcBef>
                <a:spcPts val="0"/>
              </a:spcBef>
            </a:pPr>
            <a:r>
              <a:rPr lang="en-US" altLang="zh-CN" sz="1650" dirty="0">
                <a:effectLst>
                  <a:innerShdw blurRad="63500" dist="50800" dir="13500000">
                    <a:srgbClr val="000000">
                      <a:alpha val="50000"/>
                    </a:srgbClr>
                  </a:innerShdw>
                </a:effectLst>
                <a:latin typeface="Calibri" panose="020F0502020204030204" charset="0"/>
                <a:ea typeface="+mj-lt"/>
                <a:cs typeface="Calibri" panose="020F0502020204030204" charset="0"/>
                <a:sym typeface="+mn-ea"/>
              </a:rPr>
              <a:t>We offer end-to-end solutions, including product design, mold design and manufacturing, parts production, automated assembly, testing, and packaging for connectors, wire harnesses, and metal parts.</a:t>
            </a:r>
            <a:endParaRPr lang="en-US" altLang="zh-CN" sz="1650" dirty="0">
              <a:effectLst>
                <a:innerShdw blurRad="63500" dist="50800" dir="13500000">
                  <a:srgbClr val="000000">
                    <a:alpha val="50000"/>
                  </a:srgbClr>
                </a:innerShdw>
              </a:effectLst>
              <a:latin typeface="Calibri" panose="020F0502020204030204" charset="0"/>
              <a:ea typeface="+mj-lt"/>
              <a:cs typeface="Calibri" panose="020F0502020204030204" charset="0"/>
              <a:sym typeface="+mn-ea"/>
            </a:endParaRPr>
          </a:p>
          <a:p>
            <a:pPr marL="0" indent="0" fontAlgn="auto">
              <a:lnSpc>
                <a:spcPct val="150000"/>
              </a:lnSpc>
              <a:spcBef>
                <a:spcPts val="0"/>
              </a:spcBef>
              <a:buNone/>
            </a:pPr>
            <a:endParaRPr lang="en-US" altLang="zh-CN" sz="1650" dirty="0">
              <a:effectLst>
                <a:innerShdw blurRad="63500" dist="50800" dir="13500000">
                  <a:srgbClr val="000000">
                    <a:alpha val="50000"/>
                  </a:srgbClr>
                </a:innerShdw>
              </a:effectLst>
              <a:latin typeface="Calibri" panose="020F0502020204030204" charset="0"/>
              <a:ea typeface="+mj-lt"/>
              <a:cs typeface="Calibri" panose="020F0502020204030204" charset="0"/>
              <a:sym typeface="+mn-ea"/>
            </a:endParaRPr>
          </a:p>
          <a:p>
            <a:pPr marL="0" indent="179705" fontAlgn="auto">
              <a:lnSpc>
                <a:spcPct val="150000"/>
              </a:lnSpc>
              <a:spcBef>
                <a:spcPts val="0"/>
              </a:spcBef>
            </a:pPr>
            <a:r>
              <a:rPr lang="en-US" altLang="zh-CN" sz="1650" dirty="0" smtClean="0">
                <a:effectLst>
                  <a:innerShdw blurRad="63500" dist="50800" dir="13500000">
                    <a:srgbClr val="000000">
                      <a:alpha val="50000"/>
                    </a:srgbClr>
                  </a:innerShdw>
                </a:effectLst>
                <a:latin typeface="Calibri" panose="020F0502020204030204" charset="0"/>
                <a:ea typeface="+mj-lt"/>
                <a:cs typeface="Calibri" panose="020F0502020204030204" charset="0"/>
                <a:sym typeface="+mn-ea"/>
              </a:rPr>
              <a:t>The positioning of a small and beautiful enterprise can provide you high quality(vendor of several top brands in the industry), reasonably priced products, and quick response during the service process.</a:t>
            </a:r>
            <a:endParaRPr lang="en-US" altLang="zh-CN" sz="1650" dirty="0" smtClean="0">
              <a:effectLst>
                <a:innerShdw blurRad="63500" dist="50800" dir="13500000">
                  <a:srgbClr val="000000">
                    <a:alpha val="50000"/>
                  </a:srgbClr>
                </a:innerShdw>
              </a:effectLst>
              <a:latin typeface="Calibri" panose="020F0502020204030204" charset="0"/>
              <a:ea typeface="+mj-lt"/>
              <a:cs typeface="Calibri" panose="020F0502020204030204" charset="0"/>
              <a:sym typeface="+mn-ea"/>
            </a:endParaRPr>
          </a:p>
          <a:p>
            <a:pPr marL="0" indent="179705" fontAlgn="auto">
              <a:lnSpc>
                <a:spcPct val="100000"/>
              </a:lnSpc>
              <a:spcBef>
                <a:spcPts val="0"/>
              </a:spcBef>
            </a:pPr>
            <a:endParaRPr lang="en-US" altLang="zh-CN" sz="1650" dirty="0">
              <a:effectLst>
                <a:innerShdw blurRad="63500" dist="50800" dir="13500000">
                  <a:srgbClr val="000000">
                    <a:alpha val="50000"/>
                  </a:srgbClr>
                </a:innerShdw>
              </a:effectLst>
              <a:latin typeface="Calibri" panose="020F0502020204030204" charset="0"/>
              <a:ea typeface="+mj-lt"/>
              <a:cs typeface="Calibri" panose="020F0502020204030204" charset="0"/>
              <a:sym typeface="+mn-ea"/>
            </a:endParaRPr>
          </a:p>
          <a:p>
            <a:pPr marL="0" indent="179705" fontAlgn="auto">
              <a:lnSpc>
                <a:spcPct val="150000"/>
              </a:lnSpc>
              <a:spcBef>
                <a:spcPts val="0"/>
              </a:spcBef>
            </a:pPr>
            <a:r>
              <a:rPr lang="en-US" altLang="zh-CN" sz="1650" dirty="0" smtClean="0">
                <a:effectLst>
                  <a:innerShdw blurRad="63500" dist="50800" dir="13500000">
                    <a:srgbClr val="000000">
                      <a:alpha val="50000"/>
                    </a:srgbClr>
                  </a:innerShdw>
                </a:effectLst>
                <a:latin typeface="Calibri" panose="020F0502020204030204" charset="0"/>
                <a:ea typeface="+mj-lt"/>
                <a:cs typeface="Calibri" panose="020F0502020204030204" charset="0"/>
                <a:sym typeface="+mn-ea"/>
              </a:rPr>
              <a:t>Zero risk of development promise: we’ll refund all development  costs to customer, if our company’s development work can’t meet their requirement.</a:t>
            </a:r>
            <a:endParaRPr lang="en-US" altLang="zh-CN" sz="1650" dirty="0">
              <a:effectLst>
                <a:innerShdw blurRad="63500" dist="50800" dir="13500000">
                  <a:srgbClr val="000000">
                    <a:alpha val="50000"/>
                  </a:srgbClr>
                </a:innerShdw>
              </a:effectLst>
              <a:latin typeface="Calibri" panose="020F0502020204030204" charset="0"/>
              <a:ea typeface="+mj-lt"/>
              <a:cs typeface="Calibri" panose="020F0502020204030204" charset="0"/>
              <a:sym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矩形 19"/>
          <p:cNvSpPr/>
          <p:nvPr/>
        </p:nvSpPr>
        <p:spPr>
          <a:xfrm>
            <a:off x="1136650" y="2746375"/>
            <a:ext cx="2973705"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nvSpPr>
        <p:spPr>
          <a:xfrm>
            <a:off x="1227138" y="2458720"/>
            <a:ext cx="2792730" cy="349250"/>
          </a:xfrm>
          <a:prstGeom prst="rect">
            <a:avLst/>
          </a:prstGeom>
          <a:noFill/>
          <a:ln>
            <a:noFill/>
          </a:ln>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Welcome to visit us!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11" name="文本框 10"/>
          <p:cNvSpPr txBox="1"/>
          <p:nvPr/>
        </p:nvSpPr>
        <p:spPr>
          <a:xfrm>
            <a:off x="375285" y="3224530"/>
            <a:ext cx="4496435" cy="1107440"/>
          </a:xfrm>
          <a:prstGeom prst="rect">
            <a:avLst/>
          </a:prstGeom>
          <a:noFill/>
          <a:ln>
            <a:noFill/>
          </a:ln>
        </p:spPr>
        <p:txBody>
          <a:bodyPr wrap="square" rtlCol="0">
            <a:noAutofit/>
          </a:bodyPr>
          <a:p>
            <a:pPr indent="0" algn="ctr" fontAlgn="auto">
              <a:lnSpc>
                <a:spcPct val="150000"/>
              </a:lnSpc>
            </a:pPr>
            <a:r>
              <a:rPr lang="zh-CN" altLang="en-US" sz="1600" b="1">
                <a:ln>
                  <a:solidFill>
                    <a:schemeClr val="accent1"/>
                  </a:solidFill>
                </a:ln>
                <a:solidFill>
                  <a:schemeClr val="accent1"/>
                </a:solidFill>
                <a:latin typeface="Calibri" panose="020F0502020204030204" charset="0"/>
                <a:cs typeface="Calibri" panose="020F0502020204030204" charset="0"/>
              </a:rPr>
              <a:t>Shenzhen Forman Precision Industry Co., Ltd.</a:t>
            </a:r>
            <a:endParaRPr lang="zh-CN" altLang="en-US" sz="1600" b="1">
              <a:ln>
                <a:solidFill>
                  <a:schemeClr val="accent1"/>
                </a:solidFill>
              </a:ln>
              <a:solidFill>
                <a:schemeClr val="accent1"/>
              </a:solidFill>
              <a:latin typeface="Calibri" panose="020F0502020204030204" charset="0"/>
              <a:cs typeface="Calibri" panose="020F0502020204030204" charset="0"/>
            </a:endParaRPr>
          </a:p>
          <a:p>
            <a:pPr indent="0" algn="ctr" fontAlgn="auto">
              <a:lnSpc>
                <a:spcPct val="50000"/>
              </a:lnSpc>
            </a:pPr>
            <a:endParaRPr lang="zh-CN" altLang="en-US" sz="1600" b="1">
              <a:ln>
                <a:solidFill>
                  <a:schemeClr val="accent1"/>
                </a:solidFill>
              </a:ln>
              <a:solidFill>
                <a:schemeClr val="accent1"/>
              </a:solidFill>
              <a:latin typeface="Calibri" panose="020F0502020204030204" charset="0"/>
              <a:cs typeface="Calibri" panose="020F0502020204030204" charset="0"/>
            </a:endParaRPr>
          </a:p>
          <a:p>
            <a:pPr indent="0" algn="ctr" fontAlgn="auto">
              <a:lnSpc>
                <a:spcPct val="125000"/>
              </a:lnSpc>
            </a:pPr>
            <a:r>
              <a:rPr lang="zh-CN" altLang="en-US" sz="1200">
                <a:ln>
                  <a:solidFill>
                    <a:schemeClr val="accent1"/>
                  </a:solidFill>
                </a:ln>
                <a:solidFill>
                  <a:schemeClr val="accent1"/>
                </a:solidFill>
                <a:latin typeface="Calibri" panose="020F0502020204030204" charset="0"/>
                <a:cs typeface="Calibri" panose="020F0502020204030204" charset="0"/>
              </a:rPr>
              <a:t>Building K, No. 2, Longshan Eighth Road, Luotian Community,Yanluo Street, Baoan District, Shenzhen City, GD, China.</a:t>
            </a:r>
            <a:endParaRPr lang="zh-CN" altLang="en-US" sz="1200">
              <a:ln>
                <a:solidFill>
                  <a:schemeClr val="accent1"/>
                </a:solidFill>
              </a:ln>
              <a:solidFill>
                <a:schemeClr val="accent1"/>
              </a:solidFill>
              <a:latin typeface="Calibri" panose="020F0502020204030204" charset="0"/>
              <a:cs typeface="Calibri" panose="020F0502020204030204" charset="0"/>
            </a:endParaRPr>
          </a:p>
        </p:txBody>
      </p:sp>
      <p:pic>
        <p:nvPicPr>
          <p:cNvPr id="26" name="图片 25"/>
          <p:cNvPicPr>
            <a:picLocks noChangeAspect="1"/>
          </p:cNvPicPr>
          <p:nvPr/>
        </p:nvPicPr>
        <p:blipFill>
          <a:blip r:embed="rId1"/>
          <a:srcRect l="555" t="1805" r="147" b="756"/>
          <a:stretch>
            <a:fillRect/>
          </a:stretch>
        </p:blipFill>
        <p:spPr>
          <a:xfrm>
            <a:off x="4954270" y="1297305"/>
            <a:ext cx="6663690" cy="48933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p:cNvSpPr>
            <a:spLocks noGrp="1" noRot="1" noChangeAspect="1" noMove="1" noResize="1" noEditPoints="1" noAdjustHandles="1" noChangeArrowheads="1" noChangeShapeType="1" noTextEdit="1"/>
          </p:cNvSpPr>
          <p:nvPr/>
        </p:nvSpPr>
        <p:spPr>
          <a:xfrm>
            <a:off x="676910" y="1048385"/>
            <a:ext cx="10643235" cy="5140325"/>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chemeClr val="bg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内容占位符 2"/>
          <p:cNvSpPr>
            <a:spLocks noGrp="1"/>
          </p:cNvSpPr>
          <p:nvPr>
            <p:ph idx="1"/>
          </p:nvPr>
        </p:nvSpPr>
        <p:spPr>
          <a:xfrm>
            <a:off x="899795" y="1779270"/>
            <a:ext cx="10339705" cy="4187190"/>
          </a:xfrm>
        </p:spPr>
        <p:txBody>
          <a:bodyPr vert="horz" lIns="91440" tIns="45720" rIns="91440" bIns="45720" rtlCol="0">
            <a:noAutofit/>
          </a:bodyPr>
          <a:lstStyle/>
          <a:p>
            <a:pPr marL="0" fontAlgn="auto">
              <a:lnSpc>
                <a:spcPct val="150000"/>
              </a:lnSpc>
              <a:spcBef>
                <a:spcPts val="0"/>
              </a:spcBef>
            </a:pPr>
            <a:r>
              <a:rPr lang="en-US" altLang="zh-CN" sz="1600" b="1" dirty="0" smtClean="0">
                <a:solidFill>
                  <a:srgbClr val="0070C0"/>
                </a:solidFill>
                <a:latin typeface="Calibri" panose="020F0502020204030204" charset="0"/>
                <a:ea typeface="+mj-lt"/>
                <a:cs typeface="Calibri" panose="020F0502020204030204" charset="0"/>
              </a:rPr>
              <a:t>Customer-centric</a:t>
            </a:r>
            <a:endParaRPr lang="en-US" altLang="zh-CN" sz="1600" b="1" dirty="0">
              <a:solidFill>
                <a:srgbClr val="0070C0"/>
              </a:solidFill>
              <a:latin typeface="Calibri" panose="020F0502020204030204" charset="0"/>
              <a:ea typeface="+mj-lt"/>
              <a:cs typeface="Calibri" panose="020F0502020204030204" charset="0"/>
            </a:endParaRPr>
          </a:p>
          <a:p>
            <a:pPr marL="0" indent="0" fontAlgn="auto">
              <a:lnSpc>
                <a:spcPct val="150000"/>
              </a:lnSpc>
              <a:spcBef>
                <a:spcPts val="0"/>
              </a:spcBef>
              <a:buNone/>
            </a:pPr>
            <a:r>
              <a:rPr lang="en-US" altLang="zh-CN" sz="1600" dirty="0" smtClean="0">
                <a:latin typeface="Calibri" panose="020F0502020204030204" charset="0"/>
                <a:ea typeface="+mj-lt"/>
                <a:cs typeface="Calibri" panose="020F0502020204030204" charset="0"/>
              </a:rPr>
              <a:t>Understanding and meeting customer need is our company’s duty. We continuously improve our product research and development, </a:t>
            </a:r>
            <a:r>
              <a:rPr lang="en-US" altLang="zh-CN" sz="1600" dirty="0" err="1" smtClean="0">
                <a:latin typeface="Calibri" panose="020F0502020204030204" charset="0"/>
                <a:ea typeface="+mj-lt"/>
                <a:cs typeface="Calibri" panose="020F0502020204030204" charset="0"/>
              </a:rPr>
              <a:t>manu-facturing</a:t>
            </a:r>
            <a:r>
              <a:rPr lang="en-US" altLang="zh-CN" sz="1600" dirty="0" smtClean="0">
                <a:latin typeface="Calibri" panose="020F0502020204030204" charset="0"/>
                <a:ea typeface="+mj-lt"/>
                <a:cs typeface="Calibri" panose="020F0502020204030204" charset="0"/>
              </a:rPr>
              <a:t> processes, and management capabilities to better serve our customers and maintain an unbeatable position in the competition.</a:t>
            </a:r>
            <a:endParaRPr lang="en-US" altLang="zh-CN" sz="1600" dirty="0" smtClean="0">
              <a:latin typeface="+mj-lt"/>
              <a:ea typeface="+mj-lt"/>
              <a:cs typeface="Verdana" panose="020B0604030504040204" charset="0"/>
            </a:endParaRPr>
          </a:p>
          <a:p>
            <a:pPr marL="0" indent="0" fontAlgn="auto">
              <a:lnSpc>
                <a:spcPct val="100000"/>
              </a:lnSpc>
              <a:spcBef>
                <a:spcPts val="0"/>
              </a:spcBef>
              <a:buNone/>
            </a:pPr>
            <a:endParaRPr lang="en-US" altLang="zh-CN" sz="1600" dirty="0">
              <a:latin typeface="+mj-lt"/>
              <a:ea typeface="+mj-lt"/>
              <a:cs typeface="Verdana" panose="020B0604030504040204" charset="0"/>
            </a:endParaRPr>
          </a:p>
          <a:p>
            <a:pPr marL="0" fontAlgn="auto">
              <a:lnSpc>
                <a:spcPct val="150000"/>
              </a:lnSpc>
              <a:spcBef>
                <a:spcPts val="0"/>
              </a:spcBef>
            </a:pPr>
            <a:r>
              <a:rPr lang="en-US" altLang="zh-CN" sz="1600" b="1" dirty="0" smtClean="0">
                <a:solidFill>
                  <a:srgbClr val="0070C0"/>
                </a:solidFill>
                <a:latin typeface="Calibri" panose="020F0502020204030204" charset="0"/>
                <a:ea typeface="+mj-lt"/>
                <a:cs typeface="Calibri" panose="020F0502020204030204" charset="0"/>
              </a:rPr>
              <a:t>Contributor-oriented</a:t>
            </a:r>
            <a:endParaRPr lang="en-US" altLang="zh-CN" sz="1600" b="1" dirty="0">
              <a:solidFill>
                <a:srgbClr val="0070C0"/>
              </a:solidFill>
              <a:latin typeface="Calibri" panose="020F0502020204030204" charset="0"/>
              <a:ea typeface="+mj-lt"/>
              <a:cs typeface="Calibri" panose="020F0502020204030204" charset="0"/>
            </a:endParaRPr>
          </a:p>
          <a:p>
            <a:pPr marL="0" indent="0" fontAlgn="auto">
              <a:lnSpc>
                <a:spcPct val="150000"/>
              </a:lnSpc>
              <a:spcBef>
                <a:spcPts val="0"/>
              </a:spcBef>
              <a:buNone/>
            </a:pPr>
            <a:r>
              <a:rPr lang="en-US" altLang="zh-CN" sz="1600" dirty="0" smtClean="0">
                <a:latin typeface="Calibri" panose="020F0502020204030204" charset="0"/>
                <a:ea typeface="+mj-lt"/>
                <a:cs typeface="Calibri" panose="020F0502020204030204" charset="0"/>
              </a:rPr>
              <a:t>Strive to optimize our company’s various management and incentive systems, so that contributors who can better serve customers and continuously improve the company’s capabilities can receive better respect and welfare benefits.</a:t>
            </a:r>
            <a:endParaRPr lang="en-US" altLang="zh-CN" sz="1600" dirty="0" smtClean="0">
              <a:latin typeface="Calibri" panose="020F0502020204030204" charset="0"/>
              <a:ea typeface="+mj-lt"/>
              <a:cs typeface="Calibri" panose="020F0502020204030204" charset="0"/>
            </a:endParaRPr>
          </a:p>
          <a:p>
            <a:pPr marL="0" indent="0" fontAlgn="auto">
              <a:lnSpc>
                <a:spcPct val="100000"/>
              </a:lnSpc>
              <a:spcBef>
                <a:spcPts val="0"/>
              </a:spcBef>
              <a:buNone/>
            </a:pPr>
            <a:endParaRPr lang="en-US" altLang="zh-CN" sz="1600" dirty="0">
              <a:latin typeface="+mj-lt"/>
              <a:ea typeface="+mj-lt"/>
              <a:cs typeface="Verdana" panose="020B0604030504040204" charset="0"/>
            </a:endParaRPr>
          </a:p>
          <a:p>
            <a:pPr marL="0" fontAlgn="auto">
              <a:lnSpc>
                <a:spcPct val="150000"/>
              </a:lnSpc>
              <a:spcBef>
                <a:spcPts val="0"/>
              </a:spcBef>
            </a:pPr>
            <a:r>
              <a:rPr lang="en-US" altLang="zh-CN" sz="1600" b="1" dirty="0" smtClean="0">
                <a:solidFill>
                  <a:srgbClr val="0070C0"/>
                </a:solidFill>
                <a:latin typeface="Calibri" panose="020F0502020204030204" charset="0"/>
                <a:ea typeface="+mj-lt"/>
                <a:cs typeface="Calibri" panose="020F0502020204030204" charset="0"/>
              </a:rPr>
              <a:t>Always try our best</a:t>
            </a:r>
            <a:endParaRPr lang="en-US" altLang="zh-CN" sz="1600" b="1" dirty="0">
              <a:solidFill>
                <a:srgbClr val="0070C0"/>
              </a:solidFill>
              <a:latin typeface="Calibri" panose="020F0502020204030204" charset="0"/>
              <a:ea typeface="+mj-lt"/>
              <a:cs typeface="Calibri" panose="020F0502020204030204" charset="0"/>
            </a:endParaRPr>
          </a:p>
          <a:p>
            <a:pPr marL="0" indent="0" fontAlgn="auto">
              <a:lnSpc>
                <a:spcPct val="150000"/>
              </a:lnSpc>
              <a:spcBef>
                <a:spcPts val="0"/>
              </a:spcBef>
              <a:buNone/>
            </a:pPr>
            <a:r>
              <a:rPr lang="en-US" altLang="zh-CN" sz="1600" dirty="0" smtClean="0">
                <a:latin typeface="Calibri" panose="020F0502020204030204" charset="0"/>
                <a:ea typeface="+mj-lt"/>
                <a:cs typeface="Calibri" panose="020F0502020204030204" charset="0"/>
              </a:rPr>
              <a:t>We always try our best to serve every customer anytime.</a:t>
            </a:r>
            <a:endParaRPr lang="en-US" altLang="zh-CN" sz="1600" dirty="0" smtClean="0">
              <a:latin typeface="Calibri" panose="020F0502020204030204" charset="0"/>
              <a:ea typeface="+mj-lt"/>
              <a:cs typeface="Calibri" panose="020F0502020204030204" charset="0"/>
            </a:endParaRPr>
          </a:p>
        </p:txBody>
      </p:sp>
      <p:sp>
        <p:nvSpPr>
          <p:cNvPr id="21" name="矩形 20"/>
          <p:cNvSpPr/>
          <p:nvPr/>
        </p:nvSpPr>
        <p:spPr>
          <a:xfrm>
            <a:off x="899795" y="1500505"/>
            <a:ext cx="213995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866775" y="1221740"/>
            <a:ext cx="217297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Our core values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矩形 20"/>
          <p:cNvSpPr/>
          <p:nvPr/>
        </p:nvSpPr>
        <p:spPr>
          <a:xfrm>
            <a:off x="899795" y="1500505"/>
            <a:ext cx="322072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866775" y="1221740"/>
            <a:ext cx="330708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Company Developments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graphicFrame>
        <p:nvGraphicFramePr>
          <p:cNvPr id="31" name="图表 30"/>
          <p:cNvGraphicFramePr/>
          <p:nvPr/>
        </p:nvGraphicFramePr>
        <p:xfrm>
          <a:off x="1436370" y="1977390"/>
          <a:ext cx="4003040" cy="291465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34" name="图表 33"/>
          <p:cNvGraphicFramePr/>
          <p:nvPr/>
        </p:nvGraphicFramePr>
        <p:xfrm>
          <a:off x="6797040" y="1979930"/>
          <a:ext cx="3949700" cy="2915920"/>
        </p:xfrm>
        <a:graphic>
          <a:graphicData uri="http://schemas.openxmlformats.org/drawingml/2006/chart">
            <c:chart xmlns:c="http://schemas.openxmlformats.org/drawingml/2006/chart" xmlns:r="http://schemas.openxmlformats.org/officeDocument/2006/relationships" r:id="rId2"/>
          </a:graphicData>
        </a:graphic>
      </p:graphicFrame>
      <p:sp>
        <p:nvSpPr>
          <p:cNvPr id="38" name="右箭头 37"/>
          <p:cNvSpPr/>
          <p:nvPr/>
        </p:nvSpPr>
        <p:spPr>
          <a:xfrm>
            <a:off x="1053465" y="5548630"/>
            <a:ext cx="10039985" cy="157480"/>
          </a:xfrm>
          <a:prstGeom prst="rightArrow">
            <a:avLst>
              <a:gd name="adj1" fmla="val 0"/>
              <a:gd name="adj2" fmla="val 446774"/>
            </a:avLst>
          </a:prstGeom>
          <a:solidFill>
            <a:schemeClr val="accent1"/>
          </a:solidFill>
          <a:ln w="9525" cap="flat" cmpd="sng">
            <a:solidFill>
              <a:schemeClr val="tx1"/>
            </a:solidFill>
            <a:prstDash val="solid"/>
            <a:miter/>
            <a:headEnd type="none" w="med" len="med"/>
            <a:tailEnd type="none" w="med" len="med"/>
          </a:ln>
          <a:effectLst>
            <a:prstShdw prst="shdw13" dist="53882" dir="13499999">
              <a:schemeClr val="bg2">
                <a:alpha val="50000"/>
              </a:schemeClr>
            </a:prstShdw>
          </a:effectLst>
        </p:spPr>
        <p:txBody>
          <a:bodyPr anchor="t" anchorCtr="0"/>
          <a:p>
            <a:endParaRPr lang="zh-CN" altLang="en-US">
              <a:latin typeface="Arial" panose="020B0604020202020204" pitchFamily="34" charset="0"/>
              <a:ea typeface="宋体" panose="02010600030101010101" pitchFamily="2" charset="-122"/>
            </a:endParaRPr>
          </a:p>
        </p:txBody>
      </p:sp>
      <p:sp>
        <p:nvSpPr>
          <p:cNvPr id="39" name="流程图: 合并 38"/>
          <p:cNvSpPr/>
          <p:nvPr/>
        </p:nvSpPr>
        <p:spPr>
          <a:xfrm flipV="1">
            <a:off x="1317308" y="5568950"/>
            <a:ext cx="144462" cy="288925"/>
          </a:xfrm>
          <a:prstGeom prst="flowChartMerge">
            <a:avLst/>
          </a:prstGeom>
          <a:solidFill>
            <a:schemeClr val="accent1"/>
          </a:solidFill>
          <a:ln w="9525" cap="flat" cmpd="sng">
            <a:solidFill>
              <a:schemeClr val="tx1"/>
            </a:solidFill>
            <a:prstDash val="solid"/>
            <a:miter/>
            <a:headEnd type="none" w="med" len="med"/>
            <a:tailEnd type="none" w="med" len="med"/>
          </a:ln>
          <a:effectLst>
            <a:prstShdw prst="shdw13" dist="53882" dir="13499999">
              <a:schemeClr val="bg2">
                <a:alpha val="50000"/>
              </a:schemeClr>
            </a:prstShdw>
          </a:effectLst>
        </p:spPr>
        <p:txBody>
          <a:bodyPr anchor="t" anchorCtr="0"/>
          <a:p>
            <a:endParaRPr lang="zh-CN" altLang="en-US">
              <a:latin typeface="Arial" panose="020B0604020202020204" pitchFamily="34" charset="0"/>
              <a:ea typeface="宋体" panose="02010600030101010101" pitchFamily="2" charset="-122"/>
            </a:endParaRPr>
          </a:p>
        </p:txBody>
      </p:sp>
      <p:sp>
        <p:nvSpPr>
          <p:cNvPr id="40" name="文本框 39"/>
          <p:cNvSpPr txBox="1"/>
          <p:nvPr/>
        </p:nvSpPr>
        <p:spPr>
          <a:xfrm>
            <a:off x="956945" y="5918200"/>
            <a:ext cx="878840" cy="245110"/>
          </a:xfrm>
          <a:prstGeom prst="rect">
            <a:avLst/>
          </a:prstGeom>
          <a:noFill/>
          <a:ln w="9525">
            <a:noFill/>
          </a:ln>
        </p:spPr>
        <p:txBody>
          <a:bodyPr wrap="square" anchor="t" anchorCtr="0">
            <a:spAutoFit/>
          </a:bodyPr>
          <a:p>
            <a:r>
              <a:rPr lang="zh-CN" altLang="en-US" sz="1000" b="1" dirty="0">
                <a:latin typeface="Calibri" panose="020F0502020204030204" charset="0"/>
                <a:ea typeface="宋体" panose="02010600030101010101" pitchFamily="2" charset="-122"/>
                <a:cs typeface="Calibri" panose="020F0502020204030204" charset="0"/>
              </a:rPr>
              <a:t>Foundation</a:t>
            </a:r>
            <a:endParaRPr lang="zh-CN" altLang="en-US" sz="1000" b="1" dirty="0">
              <a:latin typeface="Calibri" panose="020F0502020204030204" charset="0"/>
              <a:ea typeface="宋体" panose="02010600030101010101" pitchFamily="2" charset="-122"/>
              <a:cs typeface="Calibri" panose="020F0502020204030204" charset="0"/>
            </a:endParaRPr>
          </a:p>
        </p:txBody>
      </p:sp>
      <p:sp>
        <p:nvSpPr>
          <p:cNvPr id="41" name="文本框 40"/>
          <p:cNvSpPr txBox="1"/>
          <p:nvPr/>
        </p:nvSpPr>
        <p:spPr>
          <a:xfrm>
            <a:off x="1145858" y="5208588"/>
            <a:ext cx="492760" cy="275590"/>
          </a:xfrm>
          <a:prstGeom prst="rect">
            <a:avLst/>
          </a:prstGeom>
          <a:noFill/>
          <a:ln w="9525">
            <a:noFill/>
          </a:ln>
        </p:spPr>
        <p:txBody>
          <a:bodyPr wrap="none" anchor="t" anchorCtr="0">
            <a:spAutoFit/>
          </a:bodyPr>
          <a:p>
            <a:r>
              <a:rPr lang="en-US" altLang="zh-CN" sz="1200" dirty="0">
                <a:latin typeface="Calibri" panose="020F0502020204030204" charset="0"/>
                <a:ea typeface="宋体" panose="02010600030101010101" pitchFamily="2" charset="-122"/>
                <a:cs typeface="Calibri" panose="020F0502020204030204" charset="0"/>
              </a:rPr>
              <a:t>2003</a:t>
            </a:r>
            <a:endParaRPr lang="en-US" altLang="zh-CN" sz="1200" dirty="0">
              <a:latin typeface="Calibri" panose="020F0502020204030204" charset="0"/>
              <a:ea typeface="宋体" panose="02010600030101010101" pitchFamily="2" charset="-122"/>
              <a:cs typeface="Calibri" panose="020F0502020204030204" charset="0"/>
            </a:endParaRPr>
          </a:p>
        </p:txBody>
      </p:sp>
      <p:sp>
        <p:nvSpPr>
          <p:cNvPr id="42" name="流程图: 合并 41"/>
          <p:cNvSpPr/>
          <p:nvPr/>
        </p:nvSpPr>
        <p:spPr>
          <a:xfrm flipV="1">
            <a:off x="2197418" y="5568950"/>
            <a:ext cx="142875" cy="288925"/>
          </a:xfrm>
          <a:prstGeom prst="flowChartMerge">
            <a:avLst/>
          </a:prstGeom>
          <a:solidFill>
            <a:schemeClr val="accent1"/>
          </a:solidFill>
          <a:ln w="9525" cap="flat" cmpd="sng">
            <a:solidFill>
              <a:schemeClr val="tx1"/>
            </a:solidFill>
            <a:prstDash val="solid"/>
            <a:miter/>
            <a:headEnd type="none" w="med" len="med"/>
            <a:tailEnd type="none" w="med" len="med"/>
          </a:ln>
          <a:effectLst>
            <a:prstShdw prst="shdw13" dist="53882" dir="13499999">
              <a:schemeClr val="bg2">
                <a:alpha val="50000"/>
              </a:schemeClr>
            </a:prstShdw>
          </a:effectLst>
        </p:spPr>
        <p:txBody>
          <a:bodyPr anchor="t" anchorCtr="0"/>
          <a:p>
            <a:endParaRPr lang="zh-CN" altLang="en-US">
              <a:latin typeface="Arial" panose="020B0604020202020204" pitchFamily="34" charset="0"/>
              <a:ea typeface="宋体" panose="02010600030101010101" pitchFamily="2" charset="-122"/>
            </a:endParaRPr>
          </a:p>
        </p:txBody>
      </p:sp>
      <p:sp>
        <p:nvSpPr>
          <p:cNvPr id="43" name="流程图: 合并 42"/>
          <p:cNvSpPr/>
          <p:nvPr/>
        </p:nvSpPr>
        <p:spPr>
          <a:xfrm flipV="1">
            <a:off x="3524885" y="5568950"/>
            <a:ext cx="144463" cy="287338"/>
          </a:xfrm>
          <a:prstGeom prst="flowChartMerge">
            <a:avLst/>
          </a:prstGeom>
          <a:solidFill>
            <a:schemeClr val="accent1"/>
          </a:solidFill>
          <a:ln w="9525" cap="flat" cmpd="sng">
            <a:solidFill>
              <a:schemeClr val="tx1"/>
            </a:solidFill>
            <a:prstDash val="solid"/>
            <a:miter/>
            <a:headEnd type="none" w="med" len="med"/>
            <a:tailEnd type="none" w="med" len="med"/>
          </a:ln>
          <a:effectLst>
            <a:prstShdw prst="shdw13" dist="53882" dir="13499999">
              <a:schemeClr val="bg2">
                <a:alpha val="50000"/>
              </a:schemeClr>
            </a:prstShdw>
          </a:effectLst>
        </p:spPr>
        <p:txBody>
          <a:bodyPr anchor="t" anchorCtr="0"/>
          <a:p>
            <a:endParaRPr lang="zh-CN" altLang="en-US">
              <a:latin typeface="Arial" panose="020B0604020202020204" pitchFamily="34" charset="0"/>
              <a:ea typeface="宋体" panose="02010600030101010101" pitchFamily="2" charset="-122"/>
            </a:endParaRPr>
          </a:p>
        </p:txBody>
      </p:sp>
      <p:sp>
        <p:nvSpPr>
          <p:cNvPr id="44" name="流程图: 合并 43"/>
          <p:cNvSpPr/>
          <p:nvPr/>
        </p:nvSpPr>
        <p:spPr>
          <a:xfrm flipV="1">
            <a:off x="4971733" y="5568950"/>
            <a:ext cx="144462" cy="288925"/>
          </a:xfrm>
          <a:prstGeom prst="flowChartMerge">
            <a:avLst/>
          </a:prstGeom>
          <a:solidFill>
            <a:schemeClr val="accent1"/>
          </a:solidFill>
          <a:ln w="9525" cap="flat" cmpd="sng">
            <a:solidFill>
              <a:schemeClr val="tx1"/>
            </a:solidFill>
            <a:prstDash val="solid"/>
            <a:miter/>
            <a:headEnd type="none" w="med" len="med"/>
            <a:tailEnd type="none" w="med" len="med"/>
          </a:ln>
          <a:effectLst>
            <a:prstShdw prst="shdw13" dist="53882" dir="13499999">
              <a:schemeClr val="bg2">
                <a:alpha val="50000"/>
              </a:schemeClr>
            </a:prstShdw>
          </a:effectLst>
        </p:spPr>
        <p:txBody>
          <a:bodyPr anchor="t" anchorCtr="0"/>
          <a:p>
            <a:endParaRPr lang="zh-CN" altLang="en-US">
              <a:latin typeface="Arial" panose="020B0604020202020204" pitchFamily="34" charset="0"/>
              <a:ea typeface="宋体" panose="02010600030101010101" pitchFamily="2" charset="-122"/>
            </a:endParaRPr>
          </a:p>
        </p:txBody>
      </p:sp>
      <p:sp>
        <p:nvSpPr>
          <p:cNvPr id="45" name="流程图: 合并 44"/>
          <p:cNvSpPr/>
          <p:nvPr/>
        </p:nvSpPr>
        <p:spPr>
          <a:xfrm flipV="1">
            <a:off x="9612948" y="5568950"/>
            <a:ext cx="142875" cy="288925"/>
          </a:xfrm>
          <a:prstGeom prst="flowChartMerge">
            <a:avLst/>
          </a:prstGeom>
          <a:solidFill>
            <a:schemeClr val="accent1"/>
          </a:solidFill>
          <a:ln w="9525" cap="flat" cmpd="sng">
            <a:solidFill>
              <a:schemeClr val="tx1"/>
            </a:solidFill>
            <a:prstDash val="solid"/>
            <a:miter/>
            <a:headEnd type="none" w="med" len="med"/>
            <a:tailEnd type="none" w="med" len="med"/>
          </a:ln>
          <a:effectLst>
            <a:prstShdw prst="shdw13" dist="53882" dir="13499999">
              <a:schemeClr val="bg2">
                <a:alpha val="50000"/>
              </a:schemeClr>
            </a:prstShdw>
          </a:effectLst>
        </p:spPr>
        <p:txBody>
          <a:bodyPr anchor="t" anchorCtr="0"/>
          <a:p>
            <a:endParaRPr lang="zh-CN" altLang="en-US">
              <a:latin typeface="Arial" panose="020B0604020202020204" pitchFamily="34" charset="0"/>
              <a:ea typeface="宋体" panose="02010600030101010101" pitchFamily="2" charset="-122"/>
            </a:endParaRPr>
          </a:p>
        </p:txBody>
      </p:sp>
      <p:sp>
        <p:nvSpPr>
          <p:cNvPr id="46" name="文本框 45"/>
          <p:cNvSpPr txBox="1"/>
          <p:nvPr/>
        </p:nvSpPr>
        <p:spPr>
          <a:xfrm>
            <a:off x="4782820" y="5208588"/>
            <a:ext cx="520700" cy="274637"/>
          </a:xfrm>
          <a:prstGeom prst="rect">
            <a:avLst/>
          </a:prstGeom>
          <a:noFill/>
          <a:ln w="9525">
            <a:noFill/>
          </a:ln>
        </p:spPr>
        <p:txBody>
          <a:bodyPr wrap="none" anchor="t" anchorCtr="0">
            <a:spAutoFit/>
          </a:bodyPr>
          <a:p>
            <a:r>
              <a:rPr lang="zh-CN" altLang="en-US" sz="1200" dirty="0">
                <a:latin typeface="Calibri" panose="020F0502020204030204" charset="0"/>
                <a:ea typeface="宋体" panose="02010600030101010101" pitchFamily="2" charset="-122"/>
                <a:cs typeface="Calibri" panose="020F0502020204030204" charset="0"/>
              </a:rPr>
              <a:t>2013</a:t>
            </a:r>
            <a:endParaRPr lang="zh-CN" altLang="en-US" sz="1200" dirty="0">
              <a:latin typeface="Calibri" panose="020F0502020204030204" charset="0"/>
              <a:ea typeface="宋体" panose="02010600030101010101" pitchFamily="2" charset="-122"/>
              <a:cs typeface="Calibri" panose="020F0502020204030204" charset="0"/>
            </a:endParaRPr>
          </a:p>
        </p:txBody>
      </p:sp>
      <p:sp>
        <p:nvSpPr>
          <p:cNvPr id="47" name="文本框 46"/>
          <p:cNvSpPr txBox="1"/>
          <p:nvPr/>
        </p:nvSpPr>
        <p:spPr>
          <a:xfrm>
            <a:off x="6010593" y="5208588"/>
            <a:ext cx="519112" cy="274637"/>
          </a:xfrm>
          <a:prstGeom prst="rect">
            <a:avLst/>
          </a:prstGeom>
          <a:noFill/>
          <a:ln w="9525">
            <a:noFill/>
          </a:ln>
        </p:spPr>
        <p:txBody>
          <a:bodyPr wrap="none" anchor="t" anchorCtr="0">
            <a:spAutoFit/>
          </a:bodyPr>
          <a:p>
            <a:r>
              <a:rPr lang="zh-CN" altLang="en-US" sz="1200" dirty="0">
                <a:latin typeface="Calibri" panose="020F0502020204030204" charset="0"/>
                <a:ea typeface="宋体" panose="02010600030101010101" pitchFamily="2" charset="-122"/>
                <a:cs typeface="Calibri" panose="020F0502020204030204" charset="0"/>
              </a:rPr>
              <a:t>2016</a:t>
            </a:r>
            <a:endParaRPr lang="zh-CN" altLang="en-US" sz="1200" dirty="0">
              <a:latin typeface="Calibri" panose="020F0502020204030204" charset="0"/>
              <a:ea typeface="宋体" panose="02010600030101010101" pitchFamily="2" charset="-122"/>
              <a:cs typeface="Calibri" panose="020F0502020204030204" charset="0"/>
            </a:endParaRPr>
          </a:p>
        </p:txBody>
      </p:sp>
      <p:sp>
        <p:nvSpPr>
          <p:cNvPr id="48" name="文本框 47"/>
          <p:cNvSpPr txBox="1"/>
          <p:nvPr/>
        </p:nvSpPr>
        <p:spPr>
          <a:xfrm>
            <a:off x="9387523" y="5208588"/>
            <a:ext cx="604837" cy="274637"/>
          </a:xfrm>
          <a:prstGeom prst="rect">
            <a:avLst/>
          </a:prstGeom>
          <a:noFill/>
          <a:ln w="9525">
            <a:noFill/>
          </a:ln>
        </p:spPr>
        <p:txBody>
          <a:bodyPr wrap="none" anchor="t" anchorCtr="0">
            <a:spAutoFit/>
          </a:bodyPr>
          <a:p>
            <a:r>
              <a:rPr lang="zh-CN" altLang="en-US" sz="1200" dirty="0">
                <a:latin typeface="Calibri" panose="020F0502020204030204" charset="0"/>
                <a:ea typeface="宋体" panose="02010600030101010101" pitchFamily="2" charset="-122"/>
                <a:cs typeface="Calibri" panose="020F0502020204030204" charset="0"/>
              </a:rPr>
              <a:t>Today</a:t>
            </a:r>
            <a:endParaRPr lang="zh-CN" altLang="en-US" sz="1200" dirty="0">
              <a:latin typeface="Calibri" panose="020F0502020204030204" charset="0"/>
              <a:ea typeface="宋体" panose="02010600030101010101" pitchFamily="2" charset="-122"/>
              <a:cs typeface="Calibri" panose="020F0502020204030204" charset="0"/>
            </a:endParaRPr>
          </a:p>
        </p:txBody>
      </p:sp>
      <p:sp>
        <p:nvSpPr>
          <p:cNvPr id="49" name="文本框 48"/>
          <p:cNvSpPr txBox="1"/>
          <p:nvPr/>
        </p:nvSpPr>
        <p:spPr>
          <a:xfrm>
            <a:off x="2009299" y="5208588"/>
            <a:ext cx="519112" cy="274637"/>
          </a:xfrm>
          <a:prstGeom prst="rect">
            <a:avLst/>
          </a:prstGeom>
          <a:noFill/>
          <a:ln w="9525">
            <a:noFill/>
          </a:ln>
        </p:spPr>
        <p:txBody>
          <a:bodyPr wrap="none" anchor="t" anchorCtr="0">
            <a:spAutoFit/>
          </a:bodyPr>
          <a:p>
            <a:r>
              <a:rPr lang="zh-CN" altLang="en-US" sz="1200" dirty="0">
                <a:latin typeface="Calibri" panose="020F0502020204030204" charset="0"/>
                <a:ea typeface="宋体" panose="02010600030101010101" pitchFamily="2" charset="-122"/>
                <a:cs typeface="Calibri" panose="020F0502020204030204" charset="0"/>
              </a:rPr>
              <a:t>2004</a:t>
            </a:r>
            <a:endParaRPr lang="zh-CN" altLang="en-US" sz="1200" dirty="0">
              <a:latin typeface="Calibri" panose="020F0502020204030204" charset="0"/>
              <a:ea typeface="宋体" panose="02010600030101010101" pitchFamily="2" charset="-122"/>
              <a:cs typeface="Calibri" panose="020F0502020204030204" charset="0"/>
            </a:endParaRPr>
          </a:p>
        </p:txBody>
      </p:sp>
      <p:sp>
        <p:nvSpPr>
          <p:cNvPr id="50" name="文本框 49"/>
          <p:cNvSpPr txBox="1"/>
          <p:nvPr/>
        </p:nvSpPr>
        <p:spPr>
          <a:xfrm>
            <a:off x="3335973" y="5208588"/>
            <a:ext cx="519112" cy="274637"/>
          </a:xfrm>
          <a:prstGeom prst="rect">
            <a:avLst/>
          </a:prstGeom>
          <a:noFill/>
          <a:ln w="9525">
            <a:noFill/>
          </a:ln>
        </p:spPr>
        <p:txBody>
          <a:bodyPr wrap="none" anchor="t" anchorCtr="0">
            <a:spAutoFit/>
          </a:bodyPr>
          <a:p>
            <a:r>
              <a:rPr lang="zh-CN" altLang="en-US" sz="1200" dirty="0">
                <a:latin typeface="Calibri" panose="020F0502020204030204" charset="0"/>
                <a:ea typeface="宋体" panose="02010600030101010101" pitchFamily="2" charset="-122"/>
                <a:cs typeface="Calibri" panose="020F0502020204030204" charset="0"/>
              </a:rPr>
              <a:t>2006</a:t>
            </a:r>
            <a:endParaRPr lang="zh-CN" altLang="en-US" sz="1200" dirty="0">
              <a:latin typeface="Calibri" panose="020F0502020204030204" charset="0"/>
              <a:ea typeface="宋体" panose="02010600030101010101" pitchFamily="2" charset="-122"/>
              <a:cs typeface="Calibri" panose="020F0502020204030204" charset="0"/>
            </a:endParaRPr>
          </a:p>
        </p:txBody>
      </p:sp>
      <p:sp>
        <p:nvSpPr>
          <p:cNvPr id="51" name="文本框 50"/>
          <p:cNvSpPr txBox="1"/>
          <p:nvPr/>
        </p:nvSpPr>
        <p:spPr>
          <a:xfrm>
            <a:off x="1958340" y="5918200"/>
            <a:ext cx="620395" cy="245110"/>
          </a:xfrm>
          <a:prstGeom prst="rect">
            <a:avLst/>
          </a:prstGeom>
          <a:noFill/>
          <a:ln w="9525">
            <a:noFill/>
          </a:ln>
        </p:spPr>
        <p:txBody>
          <a:bodyPr wrap="square" anchor="t" anchorCtr="0">
            <a:spAutoFit/>
          </a:bodyPr>
          <a:p>
            <a:r>
              <a:rPr lang="zh-CN" altLang="en-US" sz="1000" b="1" dirty="0">
                <a:latin typeface="Calibri" panose="020F0502020204030204" charset="0"/>
                <a:ea typeface="宋体" panose="02010600030101010101" pitchFamily="2" charset="-122"/>
                <a:cs typeface="Calibri" panose="020F0502020204030204" charset="0"/>
              </a:rPr>
              <a:t>ISO9001</a:t>
            </a:r>
            <a:endParaRPr lang="zh-CN" altLang="en-US" sz="1000" b="1" dirty="0">
              <a:latin typeface="Calibri" panose="020F0502020204030204" charset="0"/>
              <a:ea typeface="宋体" panose="02010600030101010101" pitchFamily="2" charset="-122"/>
              <a:cs typeface="Calibri" panose="020F0502020204030204" charset="0"/>
            </a:endParaRPr>
          </a:p>
        </p:txBody>
      </p:sp>
      <p:sp>
        <p:nvSpPr>
          <p:cNvPr id="52" name="文本框 51"/>
          <p:cNvSpPr txBox="1"/>
          <p:nvPr/>
        </p:nvSpPr>
        <p:spPr>
          <a:xfrm>
            <a:off x="2832735" y="5918200"/>
            <a:ext cx="1528445" cy="245110"/>
          </a:xfrm>
          <a:prstGeom prst="rect">
            <a:avLst/>
          </a:prstGeom>
          <a:noFill/>
          <a:ln w="9525">
            <a:noFill/>
          </a:ln>
        </p:spPr>
        <p:txBody>
          <a:bodyPr wrap="square" anchor="t" anchorCtr="0">
            <a:spAutoFit/>
          </a:bodyPr>
          <a:p>
            <a:pPr algn="ctr"/>
            <a:r>
              <a:rPr lang="zh-CN" altLang="en-US" sz="1000" b="1" dirty="0">
                <a:latin typeface="Calibri" panose="020F0502020204030204" charset="0"/>
                <a:ea typeface="宋体" panose="02010600030101010101" pitchFamily="2" charset="-122"/>
                <a:cs typeface="Calibri" panose="020F0502020204030204" charset="0"/>
              </a:rPr>
              <a:t>Auto assembly with CCD</a:t>
            </a:r>
            <a:endParaRPr lang="zh-CN" altLang="en-US" sz="1000" b="1" dirty="0">
              <a:latin typeface="Calibri" panose="020F0502020204030204" charset="0"/>
              <a:ea typeface="宋体" panose="02010600030101010101" pitchFamily="2" charset="-122"/>
              <a:cs typeface="Calibri" panose="020F0502020204030204" charset="0"/>
            </a:endParaRPr>
          </a:p>
        </p:txBody>
      </p:sp>
      <p:sp>
        <p:nvSpPr>
          <p:cNvPr id="53" name="文本框 52"/>
          <p:cNvSpPr txBox="1"/>
          <p:nvPr/>
        </p:nvSpPr>
        <p:spPr>
          <a:xfrm>
            <a:off x="4684395" y="5918200"/>
            <a:ext cx="755015" cy="245110"/>
          </a:xfrm>
          <a:prstGeom prst="rect">
            <a:avLst/>
          </a:prstGeom>
          <a:noFill/>
          <a:ln w="9525">
            <a:noFill/>
          </a:ln>
        </p:spPr>
        <p:txBody>
          <a:bodyPr wrap="square" anchor="t" anchorCtr="0">
            <a:spAutoFit/>
          </a:bodyPr>
          <a:p>
            <a:r>
              <a:rPr lang="zh-CN" altLang="en-US" sz="1000" b="1" dirty="0">
                <a:latin typeface="Calibri" panose="020F0502020204030204" charset="0"/>
                <a:ea typeface="宋体" panose="02010600030101010101" pitchFamily="2" charset="-122"/>
                <a:cs typeface="Calibri" panose="020F0502020204030204" charset="0"/>
              </a:rPr>
              <a:t>ISO14001</a:t>
            </a:r>
            <a:endParaRPr lang="zh-CN" altLang="en-US" sz="1000" b="1" dirty="0">
              <a:latin typeface="Calibri" panose="020F0502020204030204" charset="0"/>
              <a:ea typeface="宋体" panose="02010600030101010101" pitchFamily="2" charset="-122"/>
              <a:cs typeface="Calibri" panose="020F0502020204030204" charset="0"/>
            </a:endParaRPr>
          </a:p>
        </p:txBody>
      </p:sp>
      <p:sp>
        <p:nvSpPr>
          <p:cNvPr id="54" name="流程图: 合并 53"/>
          <p:cNvSpPr/>
          <p:nvPr/>
        </p:nvSpPr>
        <p:spPr>
          <a:xfrm flipV="1">
            <a:off x="6194743" y="5568950"/>
            <a:ext cx="144462" cy="288925"/>
          </a:xfrm>
          <a:prstGeom prst="flowChartMerge">
            <a:avLst/>
          </a:prstGeom>
          <a:solidFill>
            <a:schemeClr val="accent1"/>
          </a:solidFill>
          <a:ln w="9525" cap="flat" cmpd="sng">
            <a:solidFill>
              <a:schemeClr val="tx1"/>
            </a:solidFill>
            <a:prstDash val="solid"/>
            <a:miter/>
            <a:headEnd type="none" w="med" len="med"/>
            <a:tailEnd type="none" w="med" len="med"/>
          </a:ln>
          <a:effectLst>
            <a:prstShdw prst="shdw13" dist="53882" dir="13499999">
              <a:schemeClr val="bg2">
                <a:alpha val="50000"/>
              </a:schemeClr>
            </a:prstShdw>
          </a:effectLst>
        </p:spPr>
        <p:txBody>
          <a:bodyPr anchor="t" anchorCtr="0"/>
          <a:p>
            <a:endParaRPr lang="zh-CN" altLang="en-US">
              <a:latin typeface="Arial" panose="020B0604020202020204" pitchFamily="34" charset="0"/>
              <a:ea typeface="宋体" panose="02010600030101010101" pitchFamily="2" charset="-122"/>
            </a:endParaRPr>
          </a:p>
        </p:txBody>
      </p:sp>
      <p:sp>
        <p:nvSpPr>
          <p:cNvPr id="55" name="文本框 54"/>
          <p:cNvSpPr txBox="1"/>
          <p:nvPr/>
        </p:nvSpPr>
        <p:spPr>
          <a:xfrm>
            <a:off x="5906135" y="5918200"/>
            <a:ext cx="786130" cy="245110"/>
          </a:xfrm>
          <a:prstGeom prst="rect">
            <a:avLst/>
          </a:prstGeom>
          <a:noFill/>
          <a:ln w="9525">
            <a:noFill/>
          </a:ln>
        </p:spPr>
        <p:txBody>
          <a:bodyPr wrap="square" anchor="t" anchorCtr="0">
            <a:spAutoFit/>
          </a:bodyPr>
          <a:p>
            <a:r>
              <a:rPr lang="zh-CN" altLang="en-US" sz="1000" b="1" dirty="0">
                <a:latin typeface="Calibri" panose="020F0502020204030204" charset="0"/>
                <a:ea typeface="宋体" panose="02010600030101010101" pitchFamily="2" charset="-122"/>
                <a:cs typeface="Calibri" panose="020F0502020204030204" charset="0"/>
              </a:rPr>
              <a:t>IATF16949</a:t>
            </a:r>
            <a:endParaRPr lang="zh-CN" altLang="en-US" sz="1000" b="1" dirty="0">
              <a:latin typeface="Calibri" panose="020F0502020204030204" charset="0"/>
              <a:ea typeface="宋体" panose="02010600030101010101" pitchFamily="2" charset="-122"/>
              <a:cs typeface="Calibri" panose="020F0502020204030204" charset="0"/>
            </a:endParaRPr>
          </a:p>
        </p:txBody>
      </p:sp>
      <p:sp>
        <p:nvSpPr>
          <p:cNvPr id="56" name="文本框 55"/>
          <p:cNvSpPr txBox="1"/>
          <p:nvPr/>
        </p:nvSpPr>
        <p:spPr>
          <a:xfrm>
            <a:off x="8963660" y="5918200"/>
            <a:ext cx="1711960" cy="245110"/>
          </a:xfrm>
          <a:prstGeom prst="rect">
            <a:avLst/>
          </a:prstGeom>
          <a:noFill/>
          <a:ln w="9525">
            <a:noFill/>
          </a:ln>
        </p:spPr>
        <p:txBody>
          <a:bodyPr wrap="square" anchor="t" anchorCtr="0">
            <a:spAutoFit/>
          </a:bodyPr>
          <a:p>
            <a:r>
              <a:rPr lang="zh-CN" altLang="en-US" sz="1000" b="1" dirty="0">
                <a:latin typeface="Calibri" panose="020F0502020204030204" charset="0"/>
                <a:ea typeface="宋体" panose="02010600030101010101" pitchFamily="2" charset="-122"/>
                <a:cs typeface="Calibri" panose="020F0502020204030204" charset="0"/>
              </a:rPr>
              <a:t>1</a:t>
            </a:r>
            <a:r>
              <a:rPr lang="en-US" altLang="zh-CN" sz="1000" b="1" dirty="0">
                <a:latin typeface="Calibri" panose="020F0502020204030204" charset="0"/>
                <a:ea typeface="宋体" panose="02010600030101010101" pitchFamily="2" charset="-122"/>
                <a:cs typeface="Calibri" panose="020F0502020204030204" charset="0"/>
              </a:rPr>
              <a:t>8</a:t>
            </a:r>
            <a:r>
              <a:rPr lang="zh-CN" altLang="en-US" sz="1000" b="1" dirty="0">
                <a:latin typeface="Calibri" panose="020F0502020204030204" charset="0"/>
                <a:ea typeface="宋体" panose="02010600030101010101" pitchFamily="2" charset="-122"/>
                <a:cs typeface="Calibri" panose="020F0502020204030204" charset="0"/>
              </a:rPr>
              <a:t>0 employees, 11000 ㎡</a:t>
            </a:r>
            <a:endParaRPr lang="zh-CN" altLang="en-US" sz="1000" b="1" dirty="0">
              <a:latin typeface="Calibri" panose="020F0502020204030204" charset="0"/>
              <a:ea typeface="宋体" panose="02010600030101010101" pitchFamily="2" charset="-122"/>
              <a:cs typeface="Calibri" panose="020F0502020204030204" charset="0"/>
            </a:endParaRPr>
          </a:p>
        </p:txBody>
      </p:sp>
      <p:sp>
        <p:nvSpPr>
          <p:cNvPr id="2" name="文本框 1"/>
          <p:cNvSpPr txBox="1"/>
          <p:nvPr/>
        </p:nvSpPr>
        <p:spPr>
          <a:xfrm>
            <a:off x="8203883" y="5208588"/>
            <a:ext cx="492760" cy="275590"/>
          </a:xfrm>
          <a:prstGeom prst="rect">
            <a:avLst/>
          </a:prstGeom>
          <a:noFill/>
          <a:ln w="9525">
            <a:noFill/>
          </a:ln>
        </p:spPr>
        <p:txBody>
          <a:bodyPr wrap="none" anchor="t" anchorCtr="0">
            <a:spAutoFit/>
          </a:bodyPr>
          <a:p>
            <a:r>
              <a:rPr lang="zh-CN" altLang="en-US" sz="1200" dirty="0">
                <a:latin typeface="Calibri" panose="020F0502020204030204" charset="0"/>
                <a:ea typeface="宋体" panose="02010600030101010101" pitchFamily="2" charset="-122"/>
                <a:cs typeface="Calibri" panose="020F0502020204030204" charset="0"/>
              </a:rPr>
              <a:t>20</a:t>
            </a:r>
            <a:r>
              <a:rPr lang="en-US" altLang="zh-CN" sz="1200" dirty="0">
                <a:latin typeface="Calibri" panose="020F0502020204030204" charset="0"/>
                <a:ea typeface="宋体" panose="02010600030101010101" pitchFamily="2" charset="-122"/>
                <a:cs typeface="Calibri" panose="020F0502020204030204" charset="0"/>
              </a:rPr>
              <a:t>24</a:t>
            </a:r>
            <a:endParaRPr lang="en-US" altLang="zh-CN" sz="1200" dirty="0">
              <a:latin typeface="Calibri" panose="020F0502020204030204" charset="0"/>
              <a:ea typeface="宋体" panose="02010600030101010101" pitchFamily="2" charset="-122"/>
              <a:cs typeface="Calibri" panose="020F0502020204030204" charset="0"/>
            </a:endParaRPr>
          </a:p>
        </p:txBody>
      </p:sp>
      <p:sp>
        <p:nvSpPr>
          <p:cNvPr id="3" name="流程图: 合并 2"/>
          <p:cNvSpPr/>
          <p:nvPr/>
        </p:nvSpPr>
        <p:spPr>
          <a:xfrm flipV="1">
            <a:off x="8375333" y="5568950"/>
            <a:ext cx="144462" cy="288925"/>
          </a:xfrm>
          <a:prstGeom prst="flowChartMerge">
            <a:avLst/>
          </a:prstGeom>
          <a:solidFill>
            <a:schemeClr val="accent1"/>
          </a:solidFill>
          <a:ln w="9525" cap="flat" cmpd="sng">
            <a:solidFill>
              <a:schemeClr val="tx1"/>
            </a:solidFill>
            <a:prstDash val="solid"/>
            <a:miter/>
            <a:headEnd type="none" w="med" len="med"/>
            <a:tailEnd type="none" w="med" len="med"/>
          </a:ln>
          <a:effectLst>
            <a:prstShdw prst="shdw13" dist="53882" dir="13499999">
              <a:schemeClr val="bg2">
                <a:alpha val="50000"/>
              </a:schemeClr>
            </a:prstShdw>
          </a:effectLst>
        </p:spPr>
        <p:txBody>
          <a:bodyPr anchor="t" anchorCtr="0"/>
          <a:p>
            <a:endParaRPr lang="zh-CN" altLang="en-US">
              <a:latin typeface="Arial" panose="020B0604020202020204" pitchFamily="34" charset="0"/>
              <a:ea typeface="宋体" panose="02010600030101010101" pitchFamily="2" charset="-122"/>
            </a:endParaRPr>
          </a:p>
        </p:txBody>
      </p:sp>
      <p:sp>
        <p:nvSpPr>
          <p:cNvPr id="4" name="文本框 3"/>
          <p:cNvSpPr txBox="1"/>
          <p:nvPr/>
        </p:nvSpPr>
        <p:spPr>
          <a:xfrm>
            <a:off x="8086725" y="5918200"/>
            <a:ext cx="786130" cy="245110"/>
          </a:xfrm>
          <a:prstGeom prst="rect">
            <a:avLst/>
          </a:prstGeom>
          <a:noFill/>
          <a:ln w="9525">
            <a:noFill/>
          </a:ln>
        </p:spPr>
        <p:txBody>
          <a:bodyPr wrap="square" anchor="t" anchorCtr="0">
            <a:spAutoFit/>
          </a:bodyPr>
          <a:p>
            <a:r>
              <a:rPr lang="en-US" altLang="zh-CN" sz="1000" b="1" dirty="0">
                <a:latin typeface="Calibri" panose="020F0502020204030204" charset="0"/>
                <a:ea typeface="宋体" panose="02010600030101010101" pitchFamily="2" charset="-122"/>
                <a:cs typeface="Calibri" panose="020F0502020204030204" charset="0"/>
              </a:rPr>
              <a:t>ISO13485</a:t>
            </a:r>
            <a:endParaRPr lang="en-US" altLang="zh-CN" sz="1000" b="1" dirty="0">
              <a:latin typeface="Calibri" panose="020F0502020204030204" charset="0"/>
              <a:ea typeface="宋体" panose="02010600030101010101" pitchFamily="2" charset="-122"/>
              <a:cs typeface="Calibri" panose="020F0502020204030204" charset="0"/>
            </a:endParaRPr>
          </a:p>
        </p:txBody>
      </p:sp>
      <p:sp>
        <p:nvSpPr>
          <p:cNvPr id="5" name="文本框 4"/>
          <p:cNvSpPr txBox="1"/>
          <p:nvPr/>
        </p:nvSpPr>
        <p:spPr>
          <a:xfrm>
            <a:off x="7161848" y="5208588"/>
            <a:ext cx="492760" cy="275590"/>
          </a:xfrm>
          <a:prstGeom prst="rect">
            <a:avLst/>
          </a:prstGeom>
          <a:noFill/>
          <a:ln w="9525">
            <a:noFill/>
          </a:ln>
        </p:spPr>
        <p:txBody>
          <a:bodyPr wrap="none" anchor="t" anchorCtr="0">
            <a:spAutoFit/>
          </a:bodyPr>
          <a:p>
            <a:r>
              <a:rPr lang="zh-CN" altLang="en-US" sz="1200" dirty="0">
                <a:latin typeface="Calibri" panose="020F0502020204030204" charset="0"/>
                <a:ea typeface="宋体" panose="02010600030101010101" pitchFamily="2" charset="-122"/>
                <a:cs typeface="Calibri" panose="020F0502020204030204" charset="0"/>
              </a:rPr>
              <a:t>20</a:t>
            </a:r>
            <a:r>
              <a:rPr lang="en-US" altLang="zh-CN" sz="1200" dirty="0">
                <a:latin typeface="Calibri" panose="020F0502020204030204" charset="0"/>
                <a:ea typeface="宋体" panose="02010600030101010101" pitchFamily="2" charset="-122"/>
                <a:cs typeface="Calibri" panose="020F0502020204030204" charset="0"/>
              </a:rPr>
              <a:t>23</a:t>
            </a:r>
            <a:endParaRPr lang="en-US" altLang="zh-CN" sz="1200" dirty="0">
              <a:latin typeface="Calibri" panose="020F0502020204030204" charset="0"/>
              <a:ea typeface="宋体" panose="02010600030101010101" pitchFamily="2" charset="-122"/>
              <a:cs typeface="Calibri" panose="020F0502020204030204" charset="0"/>
            </a:endParaRPr>
          </a:p>
        </p:txBody>
      </p:sp>
      <p:sp>
        <p:nvSpPr>
          <p:cNvPr id="6" name="流程图: 合并 5"/>
          <p:cNvSpPr/>
          <p:nvPr/>
        </p:nvSpPr>
        <p:spPr>
          <a:xfrm flipV="1">
            <a:off x="7333298" y="5568950"/>
            <a:ext cx="144462" cy="288925"/>
          </a:xfrm>
          <a:prstGeom prst="flowChartMerge">
            <a:avLst/>
          </a:prstGeom>
          <a:solidFill>
            <a:schemeClr val="accent1"/>
          </a:solidFill>
          <a:ln w="9525" cap="flat" cmpd="sng">
            <a:solidFill>
              <a:schemeClr val="tx1"/>
            </a:solidFill>
            <a:prstDash val="solid"/>
            <a:miter/>
            <a:headEnd type="none" w="med" len="med"/>
            <a:tailEnd type="none" w="med" len="med"/>
          </a:ln>
          <a:effectLst>
            <a:prstShdw prst="shdw13" dist="53882" dir="13499999">
              <a:schemeClr val="bg2">
                <a:alpha val="50000"/>
              </a:schemeClr>
            </a:prstShdw>
          </a:effectLst>
        </p:spPr>
        <p:txBody>
          <a:bodyPr anchor="t" anchorCtr="0"/>
          <a:p>
            <a:endParaRPr lang="zh-CN" altLang="en-US">
              <a:latin typeface="Arial" panose="020B0604020202020204" pitchFamily="34" charset="0"/>
              <a:ea typeface="宋体" panose="02010600030101010101" pitchFamily="2" charset="-122"/>
            </a:endParaRPr>
          </a:p>
        </p:txBody>
      </p:sp>
      <p:sp>
        <p:nvSpPr>
          <p:cNvPr id="7" name="文本框 6"/>
          <p:cNvSpPr txBox="1"/>
          <p:nvPr/>
        </p:nvSpPr>
        <p:spPr>
          <a:xfrm>
            <a:off x="7044690" y="5918200"/>
            <a:ext cx="759460" cy="245110"/>
          </a:xfrm>
          <a:prstGeom prst="rect">
            <a:avLst/>
          </a:prstGeom>
          <a:noFill/>
          <a:ln w="9525">
            <a:noFill/>
          </a:ln>
        </p:spPr>
        <p:txBody>
          <a:bodyPr wrap="square" anchor="t" anchorCtr="0">
            <a:spAutoFit/>
          </a:bodyPr>
          <a:p>
            <a:pPr algn="ctr"/>
            <a:r>
              <a:rPr lang="en-US" altLang="zh-CN" sz="1000" b="1" dirty="0">
                <a:latin typeface="Calibri" panose="020F0502020204030204" charset="0"/>
                <a:ea typeface="宋体" panose="02010600030101010101" pitchFamily="2" charset="-122"/>
                <a:cs typeface="Calibri" panose="020F0502020204030204" charset="0"/>
              </a:rPr>
              <a:t>UL/TUV</a:t>
            </a:r>
            <a:endParaRPr lang="en-US" altLang="zh-CN" sz="1000" b="1" dirty="0">
              <a:latin typeface="Calibri" panose="020F0502020204030204" charset="0"/>
              <a:ea typeface="宋体" panose="02010600030101010101" pitchFamily="2" charset="-122"/>
              <a:cs typeface="Calibri" panose="020F050202020403020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矩形 20"/>
          <p:cNvSpPr/>
          <p:nvPr/>
        </p:nvSpPr>
        <p:spPr>
          <a:xfrm>
            <a:off x="899795" y="1500505"/>
            <a:ext cx="534924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866775" y="1221740"/>
            <a:ext cx="550418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Product Design and Tooling Development</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2" name="文本框 1"/>
          <p:cNvSpPr txBox="1"/>
          <p:nvPr/>
        </p:nvSpPr>
        <p:spPr>
          <a:xfrm>
            <a:off x="899795" y="1915795"/>
            <a:ext cx="9423400" cy="1388745"/>
          </a:xfrm>
          <a:prstGeom prst="rect">
            <a:avLst/>
          </a:prstGeom>
          <a:noFill/>
        </p:spPr>
        <p:txBody>
          <a:bodyPr wrap="square" rtlCol="0">
            <a:noAutofit/>
          </a:bodyPr>
          <a:p>
            <a:pPr indent="-288290" defTabSz="914400" eaLnBrk="0" fontAlgn="auto" hangingPunct="0">
              <a:lnSpc>
                <a:spcPct val="125000"/>
              </a:lnSpc>
              <a:spcBef>
                <a:spcPts val="0"/>
              </a:spcBef>
              <a:buFont typeface="Arial" panose="020B0604020202020204" pitchFamily="34" charset="0"/>
              <a:buChar char="•"/>
              <a:tabLst>
                <a:tab pos="355600" algn="l"/>
              </a:tabLst>
            </a:pPr>
            <a:r>
              <a:rPr lang="en-US" altLang="zh-CN" sz="1600" dirty="0">
                <a:latin typeface="Calibri" panose="020F0502020204030204" charset="0"/>
                <a:ea typeface="微软雅黑" panose="020B0503020204020204" charset="-122"/>
                <a:cs typeface="Calibri" panose="020F0502020204030204" charset="0"/>
                <a:sym typeface="+mn-ea"/>
              </a:rPr>
              <a:t>Have 15 production/tooling engineers who have more than 10 years professional experience. </a:t>
            </a:r>
            <a:endParaRPr lang="en-US" altLang="zh-CN" sz="1600" dirty="0">
              <a:latin typeface="Calibri" panose="020F0502020204030204" charset="0"/>
              <a:ea typeface="微软雅黑" panose="020B0503020204020204" charset="-122"/>
              <a:cs typeface="Calibri" panose="020F0502020204030204" charset="0"/>
            </a:endParaRPr>
          </a:p>
          <a:p>
            <a:pPr indent="-288290" defTabSz="914400" eaLnBrk="0" fontAlgn="auto" hangingPunct="0">
              <a:lnSpc>
                <a:spcPct val="125000"/>
              </a:lnSpc>
              <a:spcBef>
                <a:spcPts val="0"/>
              </a:spcBef>
              <a:buFont typeface="Arial" panose="020B0604020202020204" pitchFamily="34" charset="0"/>
              <a:buChar char="•"/>
              <a:tabLst>
                <a:tab pos="355600" algn="l"/>
              </a:tabLst>
            </a:pPr>
            <a:r>
              <a:rPr lang="en-US" altLang="zh-CN" sz="1600" dirty="0">
                <a:latin typeface="Calibri" panose="020F0502020204030204" charset="0"/>
                <a:ea typeface="微软雅黑" panose="020B0503020204020204" charset="-122"/>
                <a:cs typeface="Calibri" panose="020F0502020204030204" charset="0"/>
                <a:sym typeface="+mn-ea"/>
              </a:rPr>
              <a:t>Develop software - PROE, </a:t>
            </a:r>
            <a:r>
              <a:rPr lang="en-US" altLang="zh-CN" sz="1600" dirty="0">
                <a:latin typeface="Calibri" panose="020F0502020204030204" charset="0"/>
                <a:ea typeface="微软雅黑" panose="020B0503020204020204" charset="-122"/>
                <a:cs typeface="Calibri" panose="020F0502020204030204" charset="0"/>
                <a:sym typeface="+mn-ea"/>
              </a:rPr>
              <a:t>AutoCAD </a:t>
            </a:r>
            <a:endParaRPr lang="en-US" altLang="zh-CN" sz="1600" dirty="0">
              <a:latin typeface="Calibri" panose="020F0502020204030204" charset="0"/>
              <a:ea typeface="微软雅黑" panose="020B0503020204020204" charset="-122"/>
              <a:cs typeface="Calibri" panose="020F0502020204030204" charset="0"/>
            </a:endParaRPr>
          </a:p>
          <a:p>
            <a:pPr indent="-288290" defTabSz="914400" eaLnBrk="0" fontAlgn="auto" hangingPunct="0">
              <a:lnSpc>
                <a:spcPct val="125000"/>
              </a:lnSpc>
              <a:spcBef>
                <a:spcPts val="0"/>
              </a:spcBef>
              <a:buFont typeface="Arial" panose="020B0604020202020204" pitchFamily="34" charset="0"/>
              <a:buChar char="•"/>
              <a:tabLst>
                <a:tab pos="355600" algn="l"/>
              </a:tabLst>
            </a:pPr>
            <a:r>
              <a:rPr lang="en-US" altLang="zh-CN" sz="1600" dirty="0">
                <a:latin typeface="Calibri" panose="020F0502020204030204" charset="0"/>
                <a:ea typeface="微软雅黑" panose="020B0503020204020204" charset="-122"/>
                <a:cs typeface="Calibri" panose="020F0502020204030204" charset="0"/>
                <a:sym typeface="+mn-ea"/>
              </a:rPr>
              <a:t>Process Validation Tool -APQP, PPAP, FMEA, SPC, </a:t>
            </a:r>
            <a:r>
              <a:rPr lang="en-US" altLang="zh-CN" sz="1600" dirty="0">
                <a:latin typeface="Calibri" panose="020F0502020204030204" charset="0"/>
                <a:ea typeface="微软雅黑" panose="020B0503020204020204" charset="-122"/>
                <a:cs typeface="Calibri" panose="020F0502020204030204" charset="0"/>
                <a:sym typeface="+mn-ea"/>
              </a:rPr>
              <a:t>MSA</a:t>
            </a:r>
            <a:endParaRPr lang="en-US" altLang="zh-CN" sz="1600" dirty="0">
              <a:latin typeface="Calibri" panose="020F0502020204030204" charset="0"/>
              <a:ea typeface="微软雅黑" panose="020B0503020204020204" charset="-122"/>
              <a:cs typeface="Calibri" panose="020F0502020204030204" charset="0"/>
            </a:endParaRPr>
          </a:p>
          <a:p>
            <a:pPr indent="-288290" defTabSz="914400" eaLnBrk="0" fontAlgn="auto" hangingPunct="0">
              <a:lnSpc>
                <a:spcPct val="125000"/>
              </a:lnSpc>
              <a:spcBef>
                <a:spcPts val="0"/>
              </a:spcBef>
              <a:buFont typeface="Arial" panose="020B0604020202020204" pitchFamily="34" charset="0"/>
              <a:buChar char="•"/>
              <a:tabLst>
                <a:tab pos="355600" algn="l"/>
              </a:tabLst>
            </a:pPr>
            <a:r>
              <a:rPr lang="en-US" altLang="zh-CN" sz="1600" dirty="0">
                <a:latin typeface="Calibri" panose="020F0502020204030204" charset="0"/>
                <a:ea typeface="微软雅黑" panose="020B0503020204020204" charset="-122"/>
                <a:cs typeface="Calibri" panose="020F0502020204030204" charset="0"/>
                <a:sym typeface="+mn-ea"/>
              </a:rPr>
              <a:t>Develop </a:t>
            </a:r>
            <a:r>
              <a:rPr lang="zh-CN" altLang="en-US" sz="1600" dirty="0">
                <a:latin typeface="Calibri" panose="020F0502020204030204" charset="0"/>
                <a:ea typeface="微软雅黑" panose="020B0503020204020204" charset="-122"/>
                <a:cs typeface="Calibri" panose="020F0502020204030204" charset="0"/>
                <a:sym typeface="+mn-ea"/>
              </a:rPr>
              <a:t>Simulating </a:t>
            </a:r>
            <a:r>
              <a:rPr lang="en-US" altLang="zh-CN" sz="1600" dirty="0">
                <a:latin typeface="Calibri" panose="020F0502020204030204" charset="0"/>
                <a:ea typeface="微软雅黑" panose="020B0503020204020204" charset="-122"/>
                <a:cs typeface="Calibri" panose="020F0502020204030204" charset="0"/>
                <a:sym typeface="+mn-ea"/>
              </a:rPr>
              <a:t>software : Part  Design, Tooling Design, </a:t>
            </a:r>
            <a:r>
              <a:rPr lang="en-US" altLang="zh-CN" sz="1600" dirty="0">
                <a:latin typeface="Calibri" panose="020F0502020204030204" charset="0"/>
                <a:ea typeface="微软雅黑" panose="020B0503020204020204" charset="-122"/>
                <a:cs typeface="Calibri" panose="020F0502020204030204" charset="0"/>
                <a:sym typeface="+mn-ea"/>
              </a:rPr>
              <a:t>Rating Testing</a:t>
            </a:r>
            <a:endParaRPr lang="zh-CN" altLang="en-US" sz="1600"/>
          </a:p>
        </p:txBody>
      </p:sp>
      <p:sp>
        <p:nvSpPr>
          <p:cNvPr id="6151" name="矩形 13"/>
          <p:cNvSpPr/>
          <p:nvPr/>
        </p:nvSpPr>
        <p:spPr>
          <a:xfrm>
            <a:off x="1350010" y="3935095"/>
            <a:ext cx="3143250" cy="2071688"/>
          </a:xfrm>
          <a:prstGeom prst="rect">
            <a:avLst/>
          </a:prstGeom>
          <a:blipFill rotWithShape="1">
            <a:blip r:embed="rId1"/>
            <a:stretch>
              <a:fillRect/>
            </a:stretch>
          </a:blipFill>
          <a:ln w="25400" cap="flat" cmpd="sng">
            <a:solidFill>
              <a:srgbClr val="385D8A"/>
            </a:solidFill>
            <a:prstDash val="solid"/>
            <a:miter/>
            <a:headEnd type="none" w="med" len="med"/>
            <a:tailEnd type="none" w="med" len="med"/>
          </a:ln>
        </p:spPr>
        <p:txBody>
          <a:bodyPr anchor="ctr" anchorCtr="0"/>
          <a:p>
            <a:pPr algn="ctr"/>
            <a:endParaRPr lang="zh-CN" altLang="en-US" dirty="0">
              <a:solidFill>
                <a:srgbClr val="FFFFFF"/>
              </a:solidFill>
              <a:latin typeface="Calibri" panose="020F0502020204030204" charset="0"/>
              <a:ea typeface="宋体" panose="02010600030101010101" pitchFamily="2" charset="-122"/>
            </a:endParaRPr>
          </a:p>
        </p:txBody>
      </p:sp>
      <p:grpSp>
        <p:nvGrpSpPr>
          <p:cNvPr id="6152" name="组合 16"/>
          <p:cNvGrpSpPr/>
          <p:nvPr>
            <p:custDataLst>
              <p:tags r:id="rId2"/>
            </p:custDataLst>
          </p:nvPr>
        </p:nvGrpSpPr>
        <p:grpSpPr>
          <a:xfrm>
            <a:off x="7493635" y="3935095"/>
            <a:ext cx="3000375" cy="2071688"/>
            <a:chOff x="0" y="0"/>
            <a:chExt cx="3000375" cy="2357438"/>
          </a:xfrm>
        </p:grpSpPr>
        <p:sp>
          <p:nvSpPr>
            <p:cNvPr id="3" name="矩形 14"/>
            <p:cNvSpPr/>
            <p:nvPr>
              <p:custDataLst>
                <p:tags r:id="rId3"/>
              </p:custDataLst>
            </p:nvPr>
          </p:nvSpPr>
          <p:spPr>
            <a:xfrm>
              <a:off x="0" y="0"/>
              <a:ext cx="3000375" cy="2357438"/>
            </a:xfrm>
            <a:prstGeom prst="rect">
              <a:avLst/>
            </a:prstGeom>
            <a:blipFill rotWithShape="1">
              <a:blip r:embed="rId4"/>
              <a:stretch>
                <a:fillRect/>
              </a:stretch>
            </a:blipFill>
            <a:ln w="25400" cap="flat" cmpd="sng">
              <a:solidFill>
                <a:srgbClr val="385D8A"/>
              </a:solidFill>
              <a:prstDash val="solid"/>
              <a:miter/>
              <a:headEnd type="none" w="med" len="med"/>
              <a:tailEnd type="none" w="med" len="med"/>
            </a:ln>
          </p:spPr>
          <p:txBody>
            <a:bodyPr anchor="ctr" anchorCtr="0"/>
            <a:p>
              <a:pPr algn="ctr"/>
              <a:endParaRPr lang="zh-CN" altLang="en-US" dirty="0">
                <a:solidFill>
                  <a:srgbClr val="FFFFFF"/>
                </a:solidFill>
                <a:latin typeface="Calibri" panose="020F0502020204030204" charset="0"/>
                <a:ea typeface="宋体" panose="02010600030101010101" pitchFamily="2" charset="-122"/>
              </a:endParaRPr>
            </a:p>
          </p:txBody>
        </p:sp>
        <p:sp>
          <p:nvSpPr>
            <p:cNvPr id="6153" name="TextBox 16"/>
            <p:cNvSpPr txBox="1"/>
            <p:nvPr>
              <p:custDataLst>
                <p:tags r:id="rId5"/>
              </p:custDataLst>
            </p:nvPr>
          </p:nvSpPr>
          <p:spPr>
            <a:xfrm>
              <a:off x="71755" y="15174"/>
              <a:ext cx="2296160" cy="278918"/>
            </a:xfrm>
            <a:prstGeom prst="rect">
              <a:avLst/>
            </a:prstGeom>
            <a:solidFill>
              <a:schemeClr val="bg1"/>
            </a:solidFill>
            <a:ln w="9525">
              <a:noFill/>
            </a:ln>
          </p:spPr>
          <p:txBody>
            <a:bodyPr wrap="square" anchor="ctr" anchorCtr="0">
              <a:spAutoFit/>
            </a:bodyPr>
            <a:p>
              <a:pPr marL="85725" eaLnBrk="0" hangingPunct="0"/>
              <a:r>
                <a:rPr lang="en-US" altLang="zh-CN" sz="1000" b="1" dirty="0">
                  <a:solidFill>
                    <a:schemeClr val="tx2"/>
                  </a:solidFill>
                  <a:latin typeface="Calibri" panose="020F0502020204030204" charset="0"/>
                  <a:ea typeface="华康俪金黑W8(P)"/>
                  <a:cs typeface="Calibri" panose="020F0502020204030204" charset="0"/>
                </a:rPr>
                <a:t>Current rating simulation test</a:t>
              </a:r>
              <a:endParaRPr lang="en-US" altLang="zh-CN" sz="1000" b="1" dirty="0">
                <a:solidFill>
                  <a:schemeClr val="tx2"/>
                </a:solidFill>
                <a:latin typeface="Calibri" panose="020F0502020204030204" charset="0"/>
                <a:ea typeface="华康俪金黑W8(P)"/>
                <a:cs typeface="Calibri" panose="020F0502020204030204" charset="0"/>
              </a:endParaRPr>
            </a:p>
          </p:txBody>
        </p:sp>
      </p:grpSp>
      <p:grpSp>
        <p:nvGrpSpPr>
          <p:cNvPr id="6155" name="组合 17"/>
          <p:cNvGrpSpPr/>
          <p:nvPr>
            <p:custDataLst>
              <p:tags r:id="rId6"/>
            </p:custDataLst>
          </p:nvPr>
        </p:nvGrpSpPr>
        <p:grpSpPr>
          <a:xfrm>
            <a:off x="4493260" y="3935095"/>
            <a:ext cx="3000375" cy="2071688"/>
            <a:chOff x="0" y="0"/>
            <a:chExt cx="3000375" cy="2357438"/>
          </a:xfrm>
        </p:grpSpPr>
        <p:sp>
          <p:nvSpPr>
            <p:cNvPr id="29" name="矩形 11"/>
            <p:cNvSpPr/>
            <p:nvPr>
              <p:custDataLst>
                <p:tags r:id="rId7"/>
              </p:custDataLst>
            </p:nvPr>
          </p:nvSpPr>
          <p:spPr>
            <a:xfrm>
              <a:off x="0" y="0"/>
              <a:ext cx="3000375" cy="2357438"/>
            </a:xfrm>
            <a:prstGeom prst="rect">
              <a:avLst/>
            </a:prstGeom>
            <a:blipFill rotWithShape="1">
              <a:blip r:embed="rId8"/>
              <a:stretch>
                <a:fillRect/>
              </a:stretch>
            </a:blipFill>
            <a:ln w="25400" cap="flat" cmpd="sng">
              <a:solidFill>
                <a:srgbClr val="385D8A"/>
              </a:solidFill>
              <a:prstDash val="solid"/>
              <a:miter/>
              <a:headEnd type="none" w="med" len="med"/>
              <a:tailEnd type="none" w="med" len="med"/>
            </a:ln>
          </p:spPr>
          <p:txBody>
            <a:bodyPr anchor="ctr" anchorCtr="0"/>
            <a:p>
              <a:pPr algn="ctr"/>
              <a:endParaRPr lang="zh-CN" altLang="en-US" dirty="0">
                <a:solidFill>
                  <a:srgbClr val="FFFFFF"/>
                </a:solidFill>
                <a:latin typeface="Calibri" panose="020F0502020204030204" charset="0"/>
                <a:ea typeface="宋体" panose="02010600030101010101" pitchFamily="2" charset="-122"/>
              </a:endParaRPr>
            </a:p>
          </p:txBody>
        </p:sp>
        <p:sp>
          <p:nvSpPr>
            <p:cNvPr id="6156" name="TextBox 17"/>
            <p:cNvSpPr txBox="1"/>
            <p:nvPr>
              <p:custDataLst>
                <p:tags r:id="rId9"/>
              </p:custDataLst>
            </p:nvPr>
          </p:nvSpPr>
          <p:spPr>
            <a:xfrm>
              <a:off x="71438" y="15322"/>
              <a:ext cx="1785937" cy="278918"/>
            </a:xfrm>
            <a:prstGeom prst="rect">
              <a:avLst/>
            </a:prstGeom>
            <a:solidFill>
              <a:schemeClr val="bg1"/>
            </a:solidFill>
            <a:ln w="9525">
              <a:noFill/>
            </a:ln>
          </p:spPr>
          <p:txBody>
            <a:bodyPr anchor="ctr" anchorCtr="0">
              <a:spAutoFit/>
            </a:bodyPr>
            <a:p>
              <a:pPr marL="85725" eaLnBrk="0" hangingPunct="0"/>
              <a:r>
                <a:rPr lang="en-US" altLang="zh-CN" sz="1000" b="1" dirty="0">
                  <a:solidFill>
                    <a:schemeClr val="tx2"/>
                  </a:solidFill>
                  <a:latin typeface="Calibri" panose="020F0502020204030204" charset="0"/>
                  <a:ea typeface="华康俪金黑W8(P)"/>
                  <a:cs typeface="Calibri" panose="020F0502020204030204" charset="0"/>
                </a:rPr>
                <a:t>Mold flow simulation test</a:t>
              </a:r>
              <a:endParaRPr lang="en-US" altLang="zh-CN" sz="1000" b="1" dirty="0">
                <a:solidFill>
                  <a:schemeClr val="tx2"/>
                </a:solidFill>
                <a:latin typeface="Calibri" panose="020F0502020204030204" charset="0"/>
                <a:ea typeface="华康俪金黑W8(P)"/>
                <a:cs typeface="Calibri" panose="020F0502020204030204" charset="0"/>
              </a:endParaRPr>
            </a:p>
          </p:txBody>
        </p:sp>
      </p:grpSp>
      <p:sp>
        <p:nvSpPr>
          <p:cNvPr id="6158" name="矩形 16"/>
          <p:cNvSpPr/>
          <p:nvPr/>
        </p:nvSpPr>
        <p:spPr>
          <a:xfrm>
            <a:off x="1866900" y="3553619"/>
            <a:ext cx="2069465" cy="337185"/>
          </a:xfrm>
          <a:prstGeom prst="rect">
            <a:avLst/>
          </a:prstGeom>
          <a:noFill/>
          <a:ln w="9525">
            <a:noFill/>
          </a:ln>
        </p:spPr>
        <p:txBody>
          <a:bodyPr wrap="square" anchor="t" anchorCtr="0">
            <a:spAutoFit/>
          </a:bodyPr>
          <a:p>
            <a:pPr marL="12700" indent="0" defTabSz="914400" eaLnBrk="0" hangingPunct="0">
              <a:spcBef>
                <a:spcPts val="475"/>
              </a:spcBef>
              <a:buFont typeface="Arial" panose="020B0604020202020204" pitchFamily="34" charset="0"/>
              <a:buNone/>
              <a:tabLst>
                <a:tab pos="355600" algn="l"/>
              </a:tabLst>
            </a:pPr>
            <a:r>
              <a:rPr lang="en-US" altLang="zh-CN" sz="1600" dirty="0">
                <a:solidFill>
                  <a:schemeClr val="accent1"/>
                </a:solidFill>
                <a:latin typeface="Calibri" panose="020F0502020204030204" charset="0"/>
                <a:ea typeface="微软雅黑" panose="020B0503020204020204" charset="-122"/>
                <a:cs typeface="Calibri" panose="020F0502020204030204" charset="0"/>
              </a:rPr>
              <a:t>Part Design simulation</a:t>
            </a:r>
            <a:endParaRPr lang="en-US" altLang="zh-CN" sz="1600" dirty="0">
              <a:solidFill>
                <a:schemeClr val="accent1"/>
              </a:solidFill>
              <a:latin typeface="Calibri" panose="020F0502020204030204" charset="0"/>
              <a:ea typeface="微软雅黑" panose="020B0503020204020204" charset="-122"/>
              <a:cs typeface="Calibri" panose="020F0502020204030204" charset="0"/>
            </a:endParaRPr>
          </a:p>
        </p:txBody>
      </p:sp>
      <p:sp>
        <p:nvSpPr>
          <p:cNvPr id="6159" name="矩形 17"/>
          <p:cNvSpPr/>
          <p:nvPr/>
        </p:nvSpPr>
        <p:spPr>
          <a:xfrm>
            <a:off x="4782820" y="3553619"/>
            <a:ext cx="2314575" cy="337185"/>
          </a:xfrm>
          <a:prstGeom prst="rect">
            <a:avLst/>
          </a:prstGeom>
          <a:noFill/>
          <a:ln w="9525">
            <a:noFill/>
          </a:ln>
        </p:spPr>
        <p:txBody>
          <a:bodyPr wrap="square" anchor="t" anchorCtr="0">
            <a:spAutoFit/>
          </a:bodyPr>
          <a:p>
            <a:pPr marL="12700" indent="0" defTabSz="914400" eaLnBrk="0" hangingPunct="0">
              <a:spcBef>
                <a:spcPts val="475"/>
              </a:spcBef>
              <a:buFont typeface="Arial" panose="020B0604020202020204" pitchFamily="34" charset="0"/>
              <a:buNone/>
              <a:tabLst>
                <a:tab pos="355600" algn="l"/>
              </a:tabLst>
            </a:pPr>
            <a:r>
              <a:rPr lang="en-US" altLang="zh-CN" sz="1600" dirty="0">
                <a:solidFill>
                  <a:schemeClr val="accent1"/>
                </a:solidFill>
                <a:latin typeface="Calibri" panose="020F0502020204030204" charset="0"/>
                <a:ea typeface="微软雅黑" panose="020B0503020204020204" charset="-122"/>
                <a:cs typeface="Calibri" panose="020F0502020204030204" charset="0"/>
              </a:rPr>
              <a:t>Tooling design simulation</a:t>
            </a:r>
            <a:endParaRPr lang="en-US" altLang="zh-CN" sz="1600" dirty="0">
              <a:solidFill>
                <a:schemeClr val="accent1"/>
              </a:solidFill>
              <a:latin typeface="Calibri" panose="020F0502020204030204" charset="0"/>
              <a:ea typeface="微软雅黑" panose="020B0503020204020204" charset="-122"/>
              <a:cs typeface="Calibri" panose="020F0502020204030204" charset="0"/>
            </a:endParaRPr>
          </a:p>
        </p:txBody>
      </p:sp>
      <p:sp>
        <p:nvSpPr>
          <p:cNvPr id="6160" name="矩形 18"/>
          <p:cNvSpPr/>
          <p:nvPr/>
        </p:nvSpPr>
        <p:spPr>
          <a:xfrm>
            <a:off x="8044180" y="3553619"/>
            <a:ext cx="2014855" cy="337185"/>
          </a:xfrm>
          <a:prstGeom prst="rect">
            <a:avLst/>
          </a:prstGeom>
          <a:noFill/>
          <a:ln w="9525">
            <a:noFill/>
          </a:ln>
        </p:spPr>
        <p:txBody>
          <a:bodyPr wrap="square" anchor="t" anchorCtr="0">
            <a:spAutoFit/>
          </a:bodyPr>
          <a:p>
            <a:pPr marL="355600" indent="-342900" defTabSz="914400" eaLnBrk="0" hangingPunct="0">
              <a:spcBef>
                <a:spcPts val="475"/>
              </a:spcBef>
              <a:tabLst>
                <a:tab pos="355600" algn="l"/>
              </a:tabLst>
            </a:pPr>
            <a:r>
              <a:rPr lang="en-US" altLang="zh-CN" sz="1600" dirty="0">
                <a:solidFill>
                  <a:schemeClr val="accent1"/>
                </a:solidFill>
                <a:latin typeface="Calibri" panose="020F0502020204030204" charset="0"/>
                <a:ea typeface="微软雅黑" panose="020B0503020204020204" charset="-122"/>
                <a:cs typeface="Calibri" panose="020F0502020204030204" charset="0"/>
              </a:rPr>
              <a:t>Rating test simulation </a:t>
            </a:r>
            <a:endParaRPr lang="en-US" altLang="zh-CN" sz="1600" dirty="0">
              <a:solidFill>
                <a:schemeClr val="accent1"/>
              </a:solidFill>
              <a:latin typeface="Calibri" panose="020F0502020204030204" charset="0"/>
              <a:ea typeface="微软雅黑" panose="020B0503020204020204" charset="-122"/>
              <a:cs typeface="Calibri" panose="020F050202020403020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矩形 20"/>
          <p:cNvSpPr/>
          <p:nvPr/>
        </p:nvSpPr>
        <p:spPr>
          <a:xfrm>
            <a:off x="4328795" y="1436370"/>
            <a:ext cx="3395345"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4295775" y="1157605"/>
            <a:ext cx="362204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Workshops &amp; Equipments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pic>
        <p:nvPicPr>
          <p:cNvPr id="19" name="图片 18" descr="C:/Users/Administrator/Desktop/3.png3"/>
          <p:cNvPicPr>
            <a:picLocks noChangeAspect="1"/>
          </p:cNvPicPr>
          <p:nvPr/>
        </p:nvPicPr>
        <p:blipFill>
          <a:blip r:embed="rId1"/>
          <a:srcRect l="38" r="38"/>
          <a:stretch>
            <a:fillRect/>
          </a:stretch>
        </p:blipFill>
        <p:spPr>
          <a:xfrm>
            <a:off x="5806440" y="1936750"/>
            <a:ext cx="2576830" cy="1988185"/>
          </a:xfrm>
          <a:prstGeom prst="rect">
            <a:avLst/>
          </a:prstGeom>
          <a:noFill/>
          <a:ln w="9525">
            <a:solidFill>
              <a:schemeClr val="accent1"/>
            </a:solidFill>
          </a:ln>
        </p:spPr>
      </p:pic>
      <p:pic>
        <p:nvPicPr>
          <p:cNvPr id="22" name="图片 21" descr="C:/Users/Administrator/Desktop/1.png1"/>
          <p:cNvPicPr>
            <a:picLocks noChangeAspect="1"/>
          </p:cNvPicPr>
          <p:nvPr/>
        </p:nvPicPr>
        <p:blipFill>
          <a:blip r:embed="rId2"/>
          <a:srcRect l="13018" r="13018"/>
          <a:stretch>
            <a:fillRect/>
          </a:stretch>
        </p:blipFill>
        <p:spPr>
          <a:xfrm>
            <a:off x="1006475" y="1941195"/>
            <a:ext cx="2637155" cy="2025650"/>
          </a:xfrm>
          <a:prstGeom prst="rect">
            <a:avLst/>
          </a:prstGeom>
          <a:noFill/>
          <a:ln w="9525">
            <a:solidFill>
              <a:schemeClr val="accent1"/>
            </a:solidFill>
          </a:ln>
        </p:spPr>
      </p:pic>
      <p:pic>
        <p:nvPicPr>
          <p:cNvPr id="23" name="图片 22" descr="C:/Users/Administrator/Desktop/2.png2"/>
          <p:cNvPicPr>
            <a:picLocks noChangeAspect="1"/>
          </p:cNvPicPr>
          <p:nvPr/>
        </p:nvPicPr>
        <p:blipFill>
          <a:blip r:embed="rId3"/>
          <a:srcRect t="6230" b="6230"/>
          <a:stretch>
            <a:fillRect/>
          </a:stretch>
        </p:blipFill>
        <p:spPr>
          <a:xfrm>
            <a:off x="3692525" y="1941195"/>
            <a:ext cx="1345565" cy="2014220"/>
          </a:xfrm>
          <a:prstGeom prst="rect">
            <a:avLst/>
          </a:prstGeom>
          <a:noFill/>
          <a:ln w="9525">
            <a:solidFill>
              <a:schemeClr val="accent1"/>
            </a:solidFill>
          </a:ln>
        </p:spPr>
      </p:pic>
      <p:pic>
        <p:nvPicPr>
          <p:cNvPr id="24" name="图片 23" descr="C:/Users/Administrator/Desktop/8.png8"/>
          <p:cNvPicPr>
            <a:picLocks noChangeAspect="1"/>
          </p:cNvPicPr>
          <p:nvPr/>
        </p:nvPicPr>
        <p:blipFill>
          <a:blip r:embed="rId4"/>
          <a:srcRect t="5148" b="5148"/>
          <a:stretch>
            <a:fillRect/>
          </a:stretch>
        </p:blipFill>
        <p:spPr>
          <a:xfrm>
            <a:off x="8439150" y="4260215"/>
            <a:ext cx="2098040" cy="1800225"/>
          </a:xfrm>
          <a:prstGeom prst="rect">
            <a:avLst/>
          </a:prstGeom>
          <a:noFill/>
          <a:ln w="9525">
            <a:solidFill>
              <a:schemeClr val="accent1"/>
            </a:solidFill>
          </a:ln>
        </p:spPr>
      </p:pic>
      <p:pic>
        <p:nvPicPr>
          <p:cNvPr id="25" name="图片 24" descr="C:/Users/Administrator/Desktop/7.png7"/>
          <p:cNvPicPr>
            <a:picLocks noChangeAspect="1"/>
          </p:cNvPicPr>
          <p:nvPr/>
        </p:nvPicPr>
        <p:blipFill>
          <a:blip r:embed="rId5"/>
          <a:srcRect l="63" r="63" b="1152"/>
          <a:stretch>
            <a:fillRect/>
          </a:stretch>
        </p:blipFill>
        <p:spPr>
          <a:xfrm>
            <a:off x="6182360" y="4264660"/>
            <a:ext cx="2214245" cy="1795780"/>
          </a:xfrm>
          <a:prstGeom prst="rect">
            <a:avLst/>
          </a:prstGeom>
          <a:noFill/>
          <a:ln w="9525">
            <a:solidFill>
              <a:schemeClr val="accent1"/>
            </a:solidFill>
          </a:ln>
        </p:spPr>
      </p:pic>
      <p:pic>
        <p:nvPicPr>
          <p:cNvPr id="26" name="图片 25" descr="C:/Users/Administrator/Desktop/5.png5"/>
          <p:cNvPicPr>
            <a:picLocks noChangeAspect="1"/>
          </p:cNvPicPr>
          <p:nvPr/>
        </p:nvPicPr>
        <p:blipFill>
          <a:blip r:embed="rId6"/>
          <a:srcRect l="27" r="27"/>
          <a:stretch>
            <a:fillRect/>
          </a:stretch>
        </p:blipFill>
        <p:spPr>
          <a:xfrm>
            <a:off x="1499870" y="4264025"/>
            <a:ext cx="1898650" cy="1840230"/>
          </a:xfrm>
          <a:prstGeom prst="rect">
            <a:avLst/>
          </a:prstGeom>
          <a:noFill/>
          <a:ln w="9525">
            <a:solidFill>
              <a:schemeClr val="accent1"/>
            </a:solidFill>
          </a:ln>
        </p:spPr>
      </p:pic>
      <p:pic>
        <p:nvPicPr>
          <p:cNvPr id="27" name="图片 26" descr="C:/Users/Administrator/Desktop/6.png6"/>
          <p:cNvPicPr>
            <a:picLocks noChangeAspect="1"/>
          </p:cNvPicPr>
          <p:nvPr/>
        </p:nvPicPr>
        <p:blipFill>
          <a:blip r:embed="rId7"/>
          <a:srcRect l="17258" r="17258"/>
          <a:stretch>
            <a:fillRect/>
          </a:stretch>
        </p:blipFill>
        <p:spPr>
          <a:xfrm>
            <a:off x="3440430" y="4264025"/>
            <a:ext cx="1974215" cy="1813560"/>
          </a:xfrm>
          <a:prstGeom prst="rect">
            <a:avLst/>
          </a:prstGeom>
          <a:noFill/>
          <a:ln w="9525">
            <a:solidFill>
              <a:schemeClr val="accent1"/>
            </a:solidFill>
          </a:ln>
        </p:spPr>
      </p:pic>
      <p:pic>
        <p:nvPicPr>
          <p:cNvPr id="28" name="图片 27" descr="C:/Users/Administrator/Desktop/4.jpeg4"/>
          <p:cNvPicPr>
            <a:picLocks noChangeAspect="1"/>
          </p:cNvPicPr>
          <p:nvPr/>
        </p:nvPicPr>
        <p:blipFill>
          <a:blip r:embed="rId8"/>
          <a:srcRect l="10" r="10"/>
          <a:stretch>
            <a:fillRect/>
          </a:stretch>
        </p:blipFill>
        <p:spPr>
          <a:xfrm>
            <a:off x="8425180" y="1925955"/>
            <a:ext cx="2668270" cy="2002790"/>
          </a:xfrm>
          <a:prstGeom prst="rect">
            <a:avLst/>
          </a:prstGeom>
          <a:noFill/>
          <a:ln w="9525">
            <a:solidFill>
              <a:schemeClr val="accent1"/>
            </a:solidFill>
          </a:ln>
        </p:spPr>
      </p:pic>
      <p:sp>
        <p:nvSpPr>
          <p:cNvPr id="29" name="文本框 28"/>
          <p:cNvSpPr txBox="1"/>
          <p:nvPr/>
        </p:nvSpPr>
        <p:spPr>
          <a:xfrm>
            <a:off x="2043430" y="2023745"/>
            <a:ext cx="1786890" cy="306705"/>
          </a:xfrm>
          <a:prstGeom prst="rect">
            <a:avLst/>
          </a:prstGeom>
          <a:solidFill>
            <a:schemeClr val="bg1"/>
          </a:solidFill>
          <a:ln>
            <a:solidFill>
              <a:schemeClr val="accent1"/>
            </a:solidFill>
          </a:ln>
        </p:spPr>
        <p:txBody>
          <a:bodyPr wrap="square" rtlCol="0">
            <a:spAutoFit/>
          </a:bodyPr>
          <a:p>
            <a:pPr algn="ctr"/>
            <a:r>
              <a:rPr lang="en-US" altLang="zh-CN" sz="1400" b="1" dirty="0">
                <a:solidFill>
                  <a:schemeClr val="accent1"/>
                </a:solidFill>
                <a:latin typeface="Calibri" panose="020F0502020204030204" charset="0"/>
                <a:ea typeface="华康俪金黑W8(P)"/>
                <a:cs typeface="Calibri" panose="020F0502020204030204" charset="0"/>
                <a:sym typeface="+mn-ea"/>
              </a:rPr>
              <a:t>Stamping Work</a:t>
            </a:r>
            <a:r>
              <a:rPr lang="zh-CN" altLang="en-US" sz="1400" b="1" dirty="0">
                <a:solidFill>
                  <a:schemeClr val="accent1"/>
                </a:solidFill>
                <a:latin typeface="Calibri" panose="020F0502020204030204" charset="0"/>
                <a:ea typeface="华康俪金黑W8(P)"/>
                <a:cs typeface="Calibri" panose="020F0502020204030204" charset="0"/>
                <a:sym typeface="+mn-ea"/>
              </a:rPr>
              <a:t>s</a:t>
            </a:r>
            <a:r>
              <a:rPr lang="en-US" altLang="zh-CN" sz="1400" b="1" dirty="0">
                <a:solidFill>
                  <a:schemeClr val="accent1"/>
                </a:solidFill>
                <a:latin typeface="Calibri" panose="020F0502020204030204" charset="0"/>
                <a:ea typeface="华康俪金黑W8(P)"/>
                <a:cs typeface="Calibri" panose="020F0502020204030204" charset="0"/>
                <a:sym typeface="+mn-ea"/>
              </a:rPr>
              <a:t>hop</a:t>
            </a:r>
            <a:endParaRPr lang="en-US" altLang="zh-CN" sz="1400" b="1" dirty="0">
              <a:solidFill>
                <a:schemeClr val="accent1"/>
              </a:solidFill>
              <a:latin typeface="Calibri" panose="020F0502020204030204" charset="0"/>
              <a:ea typeface="华康俪金黑W8(P)"/>
              <a:cs typeface="Calibri" panose="020F0502020204030204" charset="0"/>
              <a:sym typeface="+mn-ea"/>
            </a:endParaRPr>
          </a:p>
        </p:txBody>
      </p:sp>
      <p:sp>
        <p:nvSpPr>
          <p:cNvPr id="30" name="文本框 29"/>
          <p:cNvSpPr txBox="1"/>
          <p:nvPr/>
        </p:nvSpPr>
        <p:spPr>
          <a:xfrm>
            <a:off x="7355205" y="2023745"/>
            <a:ext cx="2482215" cy="306705"/>
          </a:xfrm>
          <a:prstGeom prst="rect">
            <a:avLst/>
          </a:prstGeom>
          <a:solidFill>
            <a:schemeClr val="bg1"/>
          </a:solidFill>
          <a:ln>
            <a:solidFill>
              <a:schemeClr val="accent1"/>
            </a:solidFill>
          </a:ln>
        </p:spPr>
        <p:txBody>
          <a:bodyPr wrap="square" rtlCol="0">
            <a:spAutoFit/>
          </a:bodyPr>
          <a:p>
            <a:pPr algn="ctr"/>
            <a:r>
              <a:rPr sz="1400" b="1" dirty="0">
                <a:solidFill>
                  <a:schemeClr val="accent1"/>
                </a:solidFill>
                <a:latin typeface="Calibri" panose="020F0502020204030204" charset="0"/>
                <a:ea typeface="华康俪金黑W8(P)"/>
                <a:cs typeface="Calibri" panose="020F0502020204030204" charset="0"/>
                <a:sym typeface="+mn-ea"/>
              </a:rPr>
              <a:t>Plastic Injection Workshop</a:t>
            </a:r>
            <a:endParaRPr sz="1400" b="1" dirty="0">
              <a:solidFill>
                <a:schemeClr val="accent1"/>
              </a:solidFill>
              <a:latin typeface="Calibri" panose="020F0502020204030204" charset="0"/>
              <a:ea typeface="华康俪金黑W8(P)"/>
              <a:cs typeface="Calibri" panose="020F0502020204030204" charset="0"/>
              <a:sym typeface="+mn-ea"/>
            </a:endParaRPr>
          </a:p>
        </p:txBody>
      </p:sp>
      <p:sp>
        <p:nvSpPr>
          <p:cNvPr id="32" name="文本框 31"/>
          <p:cNvSpPr txBox="1"/>
          <p:nvPr/>
        </p:nvSpPr>
        <p:spPr>
          <a:xfrm>
            <a:off x="2138045" y="4357370"/>
            <a:ext cx="2577465" cy="306705"/>
          </a:xfrm>
          <a:prstGeom prst="rect">
            <a:avLst/>
          </a:prstGeom>
          <a:solidFill>
            <a:schemeClr val="bg1"/>
          </a:solidFill>
        </p:spPr>
        <p:txBody>
          <a:bodyPr wrap="square" rtlCol="0">
            <a:spAutoFit/>
          </a:bodyPr>
          <a:p>
            <a:pPr algn="ctr"/>
            <a:r>
              <a:rPr sz="1400" b="1" dirty="0">
                <a:solidFill>
                  <a:schemeClr val="accent1"/>
                </a:solidFill>
                <a:latin typeface="Calibri" panose="020F0502020204030204" charset="0"/>
                <a:ea typeface="华康俪金黑W8(P)"/>
                <a:cs typeface="Calibri" panose="020F0502020204030204" charset="0"/>
                <a:sym typeface="+mn-ea"/>
              </a:rPr>
              <a:t>Tooling Machining Workshop</a:t>
            </a:r>
            <a:endParaRPr sz="1400" b="1" dirty="0">
              <a:solidFill>
                <a:schemeClr val="accent1"/>
              </a:solidFill>
              <a:latin typeface="Calibri" panose="020F0502020204030204" charset="0"/>
              <a:ea typeface="华康俪金黑W8(P)"/>
              <a:cs typeface="Calibri" panose="020F0502020204030204" charset="0"/>
              <a:sym typeface="+mn-ea"/>
            </a:endParaRPr>
          </a:p>
        </p:txBody>
      </p:sp>
      <p:sp>
        <p:nvSpPr>
          <p:cNvPr id="33" name="文本框 32"/>
          <p:cNvSpPr txBox="1"/>
          <p:nvPr/>
        </p:nvSpPr>
        <p:spPr>
          <a:xfrm>
            <a:off x="6884035" y="4357370"/>
            <a:ext cx="3191510" cy="306705"/>
          </a:xfrm>
          <a:prstGeom prst="rect">
            <a:avLst/>
          </a:prstGeom>
          <a:solidFill>
            <a:schemeClr val="bg1"/>
          </a:solidFill>
          <a:ln>
            <a:solidFill>
              <a:schemeClr val="accent1"/>
            </a:solidFill>
          </a:ln>
        </p:spPr>
        <p:txBody>
          <a:bodyPr wrap="square" rtlCol="0">
            <a:spAutoFit/>
          </a:bodyPr>
          <a:p>
            <a:pPr algn="ctr"/>
            <a:r>
              <a:rPr sz="1400" b="1" dirty="0">
                <a:solidFill>
                  <a:schemeClr val="accent1"/>
                </a:solidFill>
                <a:latin typeface="Calibri" panose="020F0502020204030204" charset="0"/>
                <a:ea typeface="华康俪金黑W8(P)"/>
                <a:cs typeface="Calibri" panose="020F0502020204030204" charset="0"/>
                <a:sym typeface="+mn-ea"/>
              </a:rPr>
              <a:t>Auto Assembly Workshop（with CCD)</a:t>
            </a:r>
            <a:endParaRPr sz="1400" b="1" dirty="0">
              <a:solidFill>
                <a:schemeClr val="accent1"/>
              </a:solidFill>
              <a:latin typeface="Calibri" panose="020F0502020204030204" charset="0"/>
              <a:ea typeface="华康俪金黑W8(P)"/>
              <a:cs typeface="Calibri" panose="020F0502020204030204" charset="0"/>
              <a:sym typeface="+mn-e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reeform: Shape 11"/>
          <p:cNvSpPr>
            <a:spLocks noGrp="1" noRot="1" noChangeAspect="1" noMove="1" noResize="1" noEditPoints="1" noAdjustHandles="1" noChangeArrowheads="1" noChangeShapeType="1" noTextEdit="1"/>
          </p:cNvSpPr>
          <p:nvPr/>
        </p:nvSpPr>
        <p:spPr>
          <a:xfrm>
            <a:off x="676910" y="1048385"/>
            <a:ext cx="10643235" cy="5140325"/>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chemeClr val="bg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en-US"/>
          </a:p>
        </p:txBody>
      </p:sp>
      <p:sp>
        <p:nvSpPr>
          <p:cNvPr id="2" name="矩形 1"/>
          <p:cNvSpPr/>
          <p:nvPr/>
        </p:nvSpPr>
        <p:spPr>
          <a:xfrm>
            <a:off x="4338638" y="1436370"/>
            <a:ext cx="3395345"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文本框 2"/>
          <p:cNvSpPr txBox="1"/>
          <p:nvPr/>
        </p:nvSpPr>
        <p:spPr>
          <a:xfrm>
            <a:off x="4295140" y="1157605"/>
            <a:ext cx="3496945"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Workshops &amp; Equipments</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graphicFrame>
        <p:nvGraphicFramePr>
          <p:cNvPr id="9218" name="表格 9217"/>
          <p:cNvGraphicFramePr/>
          <p:nvPr>
            <p:custDataLst>
              <p:tags r:id="rId1"/>
            </p:custDataLst>
          </p:nvPr>
        </p:nvGraphicFramePr>
        <p:xfrm>
          <a:off x="1103630" y="2212975"/>
          <a:ext cx="10005060" cy="1937385"/>
        </p:xfrm>
        <a:graphic>
          <a:graphicData uri="http://schemas.openxmlformats.org/drawingml/2006/table">
            <a:tbl>
              <a:tblPr/>
              <a:tblGrid>
                <a:gridCol w="1272540"/>
                <a:gridCol w="1272540"/>
                <a:gridCol w="1494155"/>
                <a:gridCol w="909320"/>
                <a:gridCol w="1362710"/>
                <a:gridCol w="815340"/>
                <a:gridCol w="1059815"/>
                <a:gridCol w="1818640"/>
              </a:tblGrid>
              <a:tr h="365760">
                <a:tc gridSpan="8">
                  <a:txBody>
                    <a:bodyPr wrap="square"/>
                    <a:p>
                      <a:pPr marL="0" lvl="0" indent="0" algn="ctr">
                        <a:spcBef>
                          <a:spcPct val="20000"/>
                        </a:spcBef>
                        <a:buNone/>
                      </a:pPr>
                      <a:r>
                        <a:rPr lang="zh-CN" altLang="en-US" sz="1800" b="1" dirty="0">
                          <a:solidFill>
                            <a:srgbClr val="FFFFFF"/>
                          </a:solidFill>
                          <a:latin typeface="Calibri" panose="020F0502020204030204" charset="0"/>
                        </a:rPr>
                        <a:t>Exsiting machines of tooling workshop</a:t>
                      </a:r>
                      <a:endParaRPr lang="zh-CN" altLang="en-US" b="1" dirty="0">
                        <a:solidFill>
                          <a:srgbClr val="FFFFFF"/>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r>
              <a:tr h="304800">
                <a:tc>
                  <a:txBody>
                    <a:bodyPr wrap="square"/>
                    <a:p>
                      <a:pPr marL="0" lvl="0" indent="0">
                        <a:spcBef>
                          <a:spcPct val="20000"/>
                        </a:spcBef>
                        <a:buNone/>
                      </a:pPr>
                      <a:r>
                        <a:rPr lang="zh-CN" altLang="en-US" sz="1400" b="1" dirty="0">
                          <a:solidFill>
                            <a:srgbClr val="000000"/>
                          </a:solidFill>
                          <a:latin typeface="Calibri" panose="020F0502020204030204" charset="0"/>
                        </a:rPr>
                        <a:t>Name</a:t>
                      </a:r>
                      <a:endParaRPr lang="zh-CN" altLang="en-US" sz="14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400" b="1" dirty="0">
                          <a:solidFill>
                            <a:srgbClr val="000000"/>
                          </a:solidFill>
                          <a:latin typeface="Calibri" panose="020F0502020204030204" charset="0"/>
                        </a:rPr>
                        <a:t>Model</a:t>
                      </a:r>
                      <a:endParaRPr lang="zh-CN" altLang="en-US" sz="14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400" b="1" dirty="0">
                          <a:solidFill>
                            <a:srgbClr val="000000"/>
                          </a:solidFill>
                          <a:latin typeface="Calibri" panose="020F0502020204030204" charset="0"/>
                        </a:rPr>
                        <a:t>Brand</a:t>
                      </a:r>
                      <a:endParaRPr lang="zh-CN" altLang="en-US" sz="14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400" b="1" dirty="0">
                          <a:solidFill>
                            <a:srgbClr val="000000"/>
                          </a:solidFill>
                          <a:latin typeface="Calibri" panose="020F0502020204030204" charset="0"/>
                        </a:rPr>
                        <a:t>QTY</a:t>
                      </a:r>
                      <a:endParaRPr lang="zh-CN" altLang="en-US" sz="14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lgn="ctr">
                        <a:spcBef>
                          <a:spcPct val="20000"/>
                        </a:spcBef>
                        <a:buNone/>
                      </a:pPr>
                      <a:r>
                        <a:rPr lang="zh-CN" altLang="en-US" sz="1400" b="1" dirty="0">
                          <a:solidFill>
                            <a:srgbClr val="000000"/>
                          </a:solidFill>
                          <a:latin typeface="Calibri" panose="020F0502020204030204" charset="0"/>
                        </a:rPr>
                        <a:t>Name</a:t>
                      </a:r>
                      <a:endParaRPr lang="zh-CN" altLang="en-US" sz="14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400" b="1" dirty="0">
                          <a:solidFill>
                            <a:srgbClr val="000000"/>
                          </a:solidFill>
                          <a:latin typeface="Calibri" panose="020F0502020204030204" charset="0"/>
                        </a:rPr>
                        <a:t>Model</a:t>
                      </a:r>
                      <a:endParaRPr lang="zh-CN" altLang="en-US" sz="14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400" b="1" dirty="0">
                          <a:solidFill>
                            <a:srgbClr val="000000"/>
                          </a:solidFill>
                          <a:latin typeface="Calibri" panose="020F0502020204030204" charset="0"/>
                        </a:rPr>
                        <a:t>Brand</a:t>
                      </a:r>
                      <a:endParaRPr lang="zh-CN" altLang="en-US" sz="14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400" b="1" dirty="0">
                          <a:solidFill>
                            <a:srgbClr val="000000"/>
                          </a:solidFill>
                          <a:latin typeface="Calibri" panose="020F0502020204030204" charset="0"/>
                        </a:rPr>
                        <a:t>QTY</a:t>
                      </a:r>
                      <a:endParaRPr lang="zh-CN" altLang="en-US" sz="14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243840">
                <a:tc>
                  <a:txBody>
                    <a:bodyPr wrap="square"/>
                    <a:p>
                      <a:pPr marL="0" lvl="0" indent="0">
                        <a:spcBef>
                          <a:spcPct val="20000"/>
                        </a:spcBef>
                        <a:buNone/>
                      </a:pPr>
                      <a:r>
                        <a:rPr lang="zh-CN" altLang="en-US" sz="1000" dirty="0">
                          <a:solidFill>
                            <a:srgbClr val="000000"/>
                          </a:solidFill>
                          <a:latin typeface="Calibri" panose="020F0502020204030204" charset="0"/>
                        </a:rPr>
                        <a:t>WEDM</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M50B</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SeiBu(Japan)</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1set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lgn="ctr">
                        <a:spcBef>
                          <a:spcPct val="20000"/>
                        </a:spcBef>
                        <a:buNone/>
                      </a:pPr>
                      <a:r>
                        <a:rPr lang="zh-CN" altLang="en-US" sz="1000" dirty="0">
                          <a:solidFill>
                            <a:srgbClr val="000000"/>
                          </a:solidFill>
                          <a:latin typeface="Calibri" panose="020F0502020204030204" charset="0"/>
                        </a:rPr>
                        <a:t>Grinder</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614S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HYFAIR(TW)</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11sets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291465">
                <a:tc>
                  <a:txBody>
                    <a:bodyPr wrap="square"/>
                    <a:p>
                      <a:pPr marL="0" lvl="0" indent="0">
                        <a:spcBef>
                          <a:spcPct val="20000"/>
                        </a:spcBef>
                        <a:buNone/>
                      </a:pPr>
                      <a:r>
                        <a:rPr lang="zh-CN" altLang="en-US" sz="1000" dirty="0">
                          <a:solidFill>
                            <a:srgbClr val="000000"/>
                          </a:solidFill>
                          <a:latin typeface="Calibri" panose="020F0502020204030204" charset="0"/>
                        </a:rPr>
                        <a:t>WEDM</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AQ560LS/400L</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Sodick</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 3 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lgn="ctr">
                        <a:spcBef>
                          <a:spcPct val="20000"/>
                        </a:spcBef>
                        <a:buNone/>
                      </a:pPr>
                      <a:r>
                        <a:rPr lang="zh-CN" altLang="en-US" sz="1000" dirty="0">
                          <a:solidFill>
                            <a:srgbClr val="000000"/>
                          </a:solidFill>
                          <a:latin typeface="Calibri" panose="020F0502020204030204" charset="0"/>
                        </a:rPr>
                        <a:t>Big Grinder</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KG-S-306AH</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HYFAIR(TW)</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2sets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243840">
                <a:tc>
                  <a:txBody>
                    <a:bodyPr wrap="square"/>
                    <a:p>
                      <a:pPr marL="0" lvl="0" indent="0">
                        <a:spcBef>
                          <a:spcPct val="20000"/>
                        </a:spcBef>
                        <a:buNone/>
                      </a:pPr>
                      <a:r>
                        <a:rPr lang="zh-CN" altLang="en-US" sz="1000" dirty="0">
                          <a:solidFill>
                            <a:srgbClr val="000000"/>
                          </a:solidFill>
                          <a:latin typeface="Calibri" panose="020F0502020204030204" charset="0"/>
                        </a:rPr>
                        <a:t>EDM</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M30F</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ARD</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3sets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lgn="ctr">
                        <a:spcBef>
                          <a:spcPct val="20000"/>
                        </a:spcBef>
                        <a:buNone/>
                      </a:pPr>
                      <a:r>
                        <a:rPr lang="zh-CN" altLang="en-US" sz="1000" dirty="0">
                          <a:solidFill>
                            <a:srgbClr val="000000"/>
                          </a:solidFill>
                          <a:latin typeface="Calibri" panose="020F0502020204030204" charset="0"/>
                        </a:rPr>
                        <a:t>Grinder</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JL614</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Zhun Li(TW)</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3sets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243840">
                <a:tc>
                  <a:txBody>
                    <a:bodyPr wrap="square"/>
                    <a:p>
                      <a:pPr marL="0" lvl="0" indent="0">
                        <a:spcBef>
                          <a:spcPct val="20000"/>
                        </a:spcBef>
                        <a:buNone/>
                      </a:pPr>
                      <a:r>
                        <a:rPr lang="zh-CN" altLang="en-US" sz="1000" dirty="0">
                          <a:solidFill>
                            <a:srgbClr val="000000"/>
                          </a:solidFill>
                          <a:latin typeface="Calibri" panose="020F0502020204030204" charset="0"/>
                        </a:rPr>
                        <a:t>Wire Cut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H-CUT 40F</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Lian Gao (SZ)</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3 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lgn="ctr">
                        <a:spcBef>
                          <a:spcPct val="20000"/>
                        </a:spcBef>
                        <a:buNone/>
                      </a:pPr>
                      <a:r>
                        <a:rPr lang="zh-CN" altLang="en-US" sz="1000" dirty="0">
                          <a:solidFill>
                            <a:srgbClr val="000000"/>
                          </a:solidFill>
                          <a:latin typeface="Calibri" panose="020F0502020204030204" charset="0"/>
                        </a:rPr>
                        <a:t>Grinder</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JL614</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Yu Qing(TW)</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2sets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243840">
                <a:tc>
                  <a:txBody>
                    <a:bodyPr wrap="square"/>
                    <a:p>
                      <a:pPr marL="0" lvl="0" indent="0">
                        <a:spcBef>
                          <a:spcPct val="20000"/>
                        </a:spcBef>
                        <a:buNone/>
                      </a:pPr>
                      <a:r>
                        <a:rPr lang="zh-CN" altLang="en-US" sz="1000" dirty="0">
                          <a:solidFill>
                            <a:srgbClr val="000000"/>
                          </a:solidFill>
                          <a:latin typeface="Calibri" panose="020F0502020204030204" charset="0"/>
                        </a:rPr>
                        <a:t>Milling machine</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16SS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KUNMING </a:t>
                      </a:r>
                      <a:r>
                        <a:rPr lang="zh-CN" altLang="en-US" sz="1000" dirty="0">
                          <a:solidFill>
                            <a:srgbClr val="000000"/>
                          </a:solidFill>
                          <a:latin typeface="Calibri" panose="020F0502020204030204" charset="0"/>
                        </a:rPr>
                        <a:t>（</a:t>
                      </a:r>
                      <a:r>
                        <a:rPr lang="zh-CN" altLang="en-US" sz="1000" dirty="0">
                          <a:solidFill>
                            <a:srgbClr val="000000"/>
                          </a:solidFill>
                          <a:latin typeface="Calibri" panose="020F0502020204030204" charset="0"/>
                        </a:rPr>
                        <a:t>TW</a:t>
                      </a:r>
                      <a:r>
                        <a:rPr lang="zh-CN" altLang="en-US" sz="1000" dirty="0">
                          <a:solidFill>
                            <a:srgbClr val="000000"/>
                          </a:solidFill>
                          <a:latin typeface="Calibri" panose="020F0502020204030204" charset="0"/>
                        </a:rPr>
                        <a: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1set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lgn="ctr">
                        <a:spcBef>
                          <a:spcPct val="20000"/>
                        </a:spcBef>
                        <a:buNone/>
                      </a:pP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bl>
          </a:graphicData>
        </a:graphic>
      </p:graphicFrame>
      <p:graphicFrame>
        <p:nvGraphicFramePr>
          <p:cNvPr id="9288" name="表格 9287"/>
          <p:cNvGraphicFramePr/>
          <p:nvPr>
            <p:custDataLst>
              <p:tags r:id="rId2"/>
            </p:custDataLst>
          </p:nvPr>
        </p:nvGraphicFramePr>
        <p:xfrm>
          <a:off x="1103630" y="4362450"/>
          <a:ext cx="4203700" cy="1811655"/>
        </p:xfrm>
        <a:graphic>
          <a:graphicData uri="http://schemas.openxmlformats.org/drawingml/2006/table">
            <a:tbl>
              <a:tblPr/>
              <a:tblGrid>
                <a:gridCol w="1320165"/>
                <a:gridCol w="1040130"/>
                <a:gridCol w="994410"/>
                <a:gridCol w="848995"/>
              </a:tblGrid>
              <a:tr h="336550">
                <a:tc gridSpan="4">
                  <a:txBody>
                    <a:bodyPr wrap="square"/>
                    <a:p>
                      <a:pPr marL="0" lvl="0" indent="0" algn="ctr">
                        <a:spcBef>
                          <a:spcPct val="20000"/>
                        </a:spcBef>
                        <a:buNone/>
                      </a:pPr>
                      <a:r>
                        <a:rPr lang="zh-CN" altLang="en-US" sz="1400" b="1" dirty="0">
                          <a:solidFill>
                            <a:srgbClr val="FFFFFF"/>
                          </a:solidFill>
                          <a:latin typeface="Calibri" panose="020F0502020204030204" charset="0"/>
                        </a:rPr>
                        <a:t>Exsiting machines of stamping workshop</a:t>
                      </a:r>
                      <a:endParaRPr lang="zh-CN" altLang="en-US" sz="1400" b="1" dirty="0">
                        <a:solidFill>
                          <a:srgbClr val="FFFFFF"/>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r>
              <a:tr h="281940">
                <a:tc>
                  <a:txBody>
                    <a:bodyPr wrap="square"/>
                    <a:p>
                      <a:pPr marL="0" lvl="0" indent="0">
                        <a:spcBef>
                          <a:spcPct val="20000"/>
                        </a:spcBef>
                        <a:buNone/>
                      </a:pPr>
                      <a:r>
                        <a:rPr lang="zh-CN" altLang="en-US" sz="1200" b="1" dirty="0">
                          <a:solidFill>
                            <a:srgbClr val="000000"/>
                          </a:solidFill>
                          <a:latin typeface="Calibri" panose="020F0502020204030204" charset="0"/>
                        </a:rPr>
                        <a:t>Name</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200" b="1" dirty="0">
                          <a:solidFill>
                            <a:srgbClr val="000000"/>
                          </a:solidFill>
                          <a:latin typeface="Calibri" panose="020F0502020204030204" charset="0"/>
                        </a:rPr>
                        <a:t>Model</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200" b="1" dirty="0">
                          <a:solidFill>
                            <a:srgbClr val="000000"/>
                          </a:solidFill>
                          <a:latin typeface="Calibri" panose="020F0502020204030204" charset="0"/>
                        </a:rPr>
                        <a:t>Brand</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200" b="1" dirty="0">
                          <a:solidFill>
                            <a:srgbClr val="000000"/>
                          </a:solidFill>
                          <a:latin typeface="Calibri" panose="020F0502020204030204" charset="0"/>
                        </a:rPr>
                        <a:t>QTY</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298450">
                <a:tc>
                  <a:txBody>
                    <a:bodyPr wrap="square"/>
                    <a:p>
                      <a:pPr marL="0" lvl="0" indent="0">
                        <a:spcBef>
                          <a:spcPct val="20000"/>
                        </a:spcBef>
                        <a:buNone/>
                      </a:pPr>
                      <a:r>
                        <a:rPr lang="zh-CN" altLang="en-US" sz="1000" dirty="0">
                          <a:solidFill>
                            <a:srgbClr val="000000"/>
                          </a:solidFill>
                          <a:latin typeface="Calibri" panose="020F0502020204030204" charset="0"/>
                        </a:rPr>
                        <a:t>High-speed Stamping</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35T~60T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LIDING </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8 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297815">
                <a:tc>
                  <a:txBody>
                    <a:bodyPr wrap="square"/>
                    <a:p>
                      <a:pPr marL="0" lvl="0" indent="0">
                        <a:spcBef>
                          <a:spcPct val="20000"/>
                        </a:spcBef>
                        <a:buNone/>
                      </a:pPr>
                      <a:r>
                        <a:rPr lang="zh-CN" altLang="en-US" sz="1000" dirty="0">
                          <a:solidFill>
                            <a:srgbClr val="000000"/>
                          </a:solidFill>
                          <a:latin typeface="Calibri" panose="020F0502020204030204" charset="0"/>
                        </a:rPr>
                        <a:t>High-speed Stamping</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35T~40T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MICRON</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13 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299085">
                <a:tc>
                  <a:txBody>
                    <a:bodyPr wrap="square"/>
                    <a:p>
                      <a:pPr marL="0" lvl="0" indent="0">
                        <a:spcBef>
                          <a:spcPct val="20000"/>
                        </a:spcBef>
                        <a:buNone/>
                      </a:pPr>
                      <a:r>
                        <a:rPr lang="zh-CN" altLang="en-US" sz="1000" dirty="0">
                          <a:solidFill>
                            <a:srgbClr val="000000"/>
                          </a:solidFill>
                          <a:latin typeface="Calibri" panose="020F0502020204030204" charset="0"/>
                        </a:rPr>
                        <a:t>High-speed Stamping</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40T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Japan KYORI </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1 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297815">
                <a:tc>
                  <a:txBody>
                    <a:bodyPr wrap="square"/>
                    <a:p>
                      <a:pPr marL="0" lvl="0" indent="0">
                        <a:spcBef>
                          <a:spcPct val="20000"/>
                        </a:spcBef>
                        <a:buNone/>
                      </a:pPr>
                      <a:r>
                        <a:rPr lang="zh-CN" altLang="en-US" sz="1000" dirty="0">
                          <a:solidFill>
                            <a:srgbClr val="000000"/>
                          </a:solidFill>
                          <a:latin typeface="Calibri" panose="020F0502020204030204" charset="0"/>
                        </a:rPr>
                        <a:t>High-speed Stamping</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110T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SEYI(TW)</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2sets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bl>
          </a:graphicData>
        </a:graphic>
      </p:graphicFrame>
      <p:graphicFrame>
        <p:nvGraphicFramePr>
          <p:cNvPr id="9322" name="表格 9321"/>
          <p:cNvGraphicFramePr/>
          <p:nvPr>
            <p:custDataLst>
              <p:tags r:id="rId3"/>
            </p:custDataLst>
          </p:nvPr>
        </p:nvGraphicFramePr>
        <p:xfrm>
          <a:off x="5306695" y="4359910"/>
          <a:ext cx="5801360" cy="1814830"/>
        </p:xfrm>
        <a:graphic>
          <a:graphicData uri="http://schemas.openxmlformats.org/drawingml/2006/table">
            <a:tbl>
              <a:tblPr/>
              <a:tblGrid>
                <a:gridCol w="846455"/>
                <a:gridCol w="822960"/>
                <a:gridCol w="1014095"/>
                <a:gridCol w="596900"/>
                <a:gridCol w="738505"/>
                <a:gridCol w="659765"/>
                <a:gridCol w="630555"/>
                <a:gridCol w="492125"/>
              </a:tblGrid>
              <a:tr h="326390">
                <a:tc gridSpan="8">
                  <a:txBody>
                    <a:bodyPr wrap="square"/>
                    <a:p>
                      <a:pPr marL="0" lvl="0" indent="0" algn="ctr">
                        <a:spcBef>
                          <a:spcPct val="20000"/>
                        </a:spcBef>
                        <a:buNone/>
                      </a:pPr>
                      <a:r>
                        <a:rPr lang="zh-CN" altLang="en-US" sz="1400" b="1" dirty="0">
                          <a:solidFill>
                            <a:srgbClr val="FFFFFF"/>
                          </a:solidFill>
                          <a:latin typeface="Calibri" panose="020F0502020204030204" charset="0"/>
                        </a:rPr>
                        <a:t>Exsiting machines of injection molding workshop</a:t>
                      </a:r>
                      <a:endParaRPr lang="zh-CN" altLang="en-US" sz="1400" b="1" dirty="0">
                        <a:solidFill>
                          <a:srgbClr val="FFFFFF"/>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lnTlToBr>
                      <a:noFill/>
                    </a:lnTlToBr>
                    <a:lnBlToTr>
                      <a:noFill/>
                    </a:lnBlToTr>
                    <a:solidFill>
                      <a:srgbClr val="4F81BD">
                        <a:alpha val="100000"/>
                      </a:srgbClr>
                    </a:solidFill>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c hMerge="1">
                  <a:tcPr>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38100" cap="flat" cmpd="sng">
                      <a:solidFill>
                        <a:srgbClr val="FFFFFF"/>
                      </a:solidFill>
                      <a:prstDash val="solid"/>
                      <a:headEnd type="none" w="med" len="med"/>
                      <a:tailEnd type="none" w="med" len="med"/>
                    </a:lnB>
                  </a:tcPr>
                </a:tc>
              </a:tr>
              <a:tr h="280035">
                <a:tc>
                  <a:txBody>
                    <a:bodyPr wrap="square"/>
                    <a:p>
                      <a:pPr marL="0" lvl="0" indent="0">
                        <a:spcBef>
                          <a:spcPct val="20000"/>
                        </a:spcBef>
                        <a:buNone/>
                      </a:pPr>
                      <a:r>
                        <a:rPr lang="zh-CN" altLang="en-US" sz="1200" b="1" dirty="0">
                          <a:solidFill>
                            <a:srgbClr val="000000"/>
                          </a:solidFill>
                          <a:latin typeface="Calibri" panose="020F0502020204030204" charset="0"/>
                        </a:rPr>
                        <a:t>Name</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200" b="1" dirty="0">
                          <a:solidFill>
                            <a:srgbClr val="000000"/>
                          </a:solidFill>
                          <a:latin typeface="Calibri" panose="020F0502020204030204" charset="0"/>
                        </a:rPr>
                        <a:t>Model</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200" b="1" dirty="0">
                          <a:solidFill>
                            <a:srgbClr val="000000"/>
                          </a:solidFill>
                          <a:latin typeface="Calibri" panose="020F0502020204030204" charset="0"/>
                        </a:rPr>
                        <a:t>Brand</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200" b="1" dirty="0">
                          <a:solidFill>
                            <a:srgbClr val="000000"/>
                          </a:solidFill>
                          <a:latin typeface="Calibri" panose="020F0502020204030204" charset="0"/>
                        </a:rPr>
                        <a:t>QTY</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200" b="1" dirty="0">
                          <a:solidFill>
                            <a:srgbClr val="000000"/>
                          </a:solidFill>
                          <a:latin typeface="Calibri" panose="020F0502020204030204" charset="0"/>
                        </a:rPr>
                        <a:t>Name</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200" b="1" dirty="0">
                          <a:solidFill>
                            <a:srgbClr val="000000"/>
                          </a:solidFill>
                          <a:latin typeface="Calibri" panose="020F0502020204030204" charset="0"/>
                        </a:rPr>
                        <a:t>Model</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200" b="1" dirty="0">
                          <a:solidFill>
                            <a:srgbClr val="000000"/>
                          </a:solidFill>
                          <a:latin typeface="Calibri" panose="020F0502020204030204" charset="0"/>
                        </a:rPr>
                        <a:t>Brand</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200" b="1" dirty="0">
                          <a:solidFill>
                            <a:srgbClr val="000000"/>
                          </a:solidFill>
                          <a:latin typeface="Calibri" panose="020F0502020204030204" charset="0"/>
                        </a:rPr>
                        <a:t>QTY</a:t>
                      </a:r>
                      <a:endParaRPr lang="zh-CN" altLang="en-US" sz="1200" b="1"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381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281940">
                <a:tc rowSpan="4">
                  <a:txBody>
                    <a:bodyPr wrap="square"/>
                    <a:p>
                      <a:pPr marL="0" lvl="0" indent="0">
                        <a:spcBef>
                          <a:spcPct val="20000"/>
                        </a:spcBef>
                        <a:buNone/>
                      </a:pPr>
                      <a:r>
                        <a:rPr lang="zh-CN" altLang="en-US" sz="1000" dirty="0">
                          <a:solidFill>
                            <a:srgbClr val="000000"/>
                          </a:solidFill>
                          <a:latin typeface="Calibri" panose="020F0502020204030204" charset="0"/>
                        </a:rPr>
                        <a:t>Horizontal injection molding machine</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50T-180T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Taichung(TW)</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12 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rowSpan="4">
                  <a:txBody>
                    <a:bodyPr wrap="square"/>
                    <a:p>
                      <a:pPr marL="0" lvl="0" indent="0">
                        <a:spcBef>
                          <a:spcPct val="20000"/>
                        </a:spcBef>
                        <a:buNone/>
                      </a:pPr>
                      <a:r>
                        <a:rPr lang="zh-CN" altLang="en-US" sz="1000" dirty="0">
                          <a:solidFill>
                            <a:srgbClr val="000000"/>
                          </a:solidFill>
                          <a:latin typeface="Calibri" panose="020F0502020204030204" charset="0"/>
                        </a:rPr>
                        <a:t>Vertical injection molding machine</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405765">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tcPr>
                </a:tc>
                <a:tc>
                  <a:txBody>
                    <a:bodyPr wrap="square"/>
                    <a:p>
                      <a:pPr marL="0" lvl="0" indent="0">
                        <a:spcBef>
                          <a:spcPct val="20000"/>
                        </a:spcBef>
                        <a:buNone/>
                      </a:pPr>
                      <a:r>
                        <a:rPr lang="zh-CN" altLang="en-US" sz="1000" dirty="0">
                          <a:solidFill>
                            <a:srgbClr val="000000"/>
                          </a:solidFill>
                          <a:latin typeface="Calibri" panose="020F0502020204030204" charset="0"/>
                        </a:rPr>
                        <a:t>80T-110T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Nissei(Japan)</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8 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tcPr>
                </a:tc>
                <a:tc>
                  <a:txBody>
                    <a:bodyPr wrap="square"/>
                    <a:p>
                      <a:pPr marL="0" lvl="0" indent="0">
                        <a:spcBef>
                          <a:spcPct val="20000"/>
                        </a:spcBef>
                        <a:buNone/>
                      </a:pPr>
                      <a:r>
                        <a:rPr lang="zh-CN" altLang="en-US" sz="1000" dirty="0">
                          <a:solidFill>
                            <a:srgbClr val="000000"/>
                          </a:solidFill>
                          <a:latin typeface="Calibri" panose="020F0502020204030204" charset="0"/>
                        </a:rPr>
                        <a:t>55T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Kunshan Baisu</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9 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r h="269875">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tcPr>
                </a:tc>
                <a:tc>
                  <a:txBody>
                    <a:bodyPr wrap="square"/>
                    <a:p>
                      <a:pPr marL="0" lvl="0" indent="0">
                        <a:spcBef>
                          <a:spcPct val="20000"/>
                        </a:spcBef>
                        <a:buNone/>
                      </a:pPr>
                      <a:r>
                        <a:rPr lang="zh-CN" altLang="en-US" sz="1000" dirty="0">
                          <a:solidFill>
                            <a:srgbClr val="000000"/>
                          </a:solidFill>
                          <a:latin typeface="Calibri" panose="020F0502020204030204" charset="0"/>
                        </a:rPr>
                        <a:t>30T、300T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Fanuc</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2 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tcPr>
                </a:tc>
                <a:tc>
                  <a:txBody>
                    <a:bodyPr wrap="square"/>
                    <a:p>
                      <a:pPr marL="0" lvl="0" indent="0">
                        <a:spcBef>
                          <a:spcPct val="20000"/>
                        </a:spcBef>
                        <a:buNone/>
                      </a:pPr>
                      <a:r>
                        <a:rPr lang="zh-CN" altLang="en-US" sz="1000" dirty="0">
                          <a:solidFill>
                            <a:srgbClr val="000000"/>
                          </a:solidFill>
                          <a:latin typeface="Calibri" panose="020F0502020204030204" charset="0"/>
                        </a:rPr>
                        <a:t>25T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Zanyang</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1 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D0D8E8">
                        <a:alpha val="100000"/>
                      </a:srgbClr>
                    </a:solidFill>
                  </a:tcPr>
                </a:tc>
              </a:tr>
              <a:tr h="250825">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B w="12700" cap="flat" cmpd="sng">
                      <a:solidFill>
                        <a:srgbClr val="FFFFFF"/>
                      </a:solidFill>
                      <a:prstDash val="solid"/>
                      <a:headEnd type="none" w="med" len="med"/>
                      <a:tailEnd type="none" w="med" len="med"/>
                    </a:lnB>
                  </a:tcPr>
                </a:tc>
                <a:tc>
                  <a:txBody>
                    <a:bodyPr wrap="square"/>
                    <a:p>
                      <a:pPr marL="0" lvl="0" indent="0">
                        <a:spcBef>
                          <a:spcPct val="20000"/>
                        </a:spcBef>
                        <a:buNone/>
                      </a:pPr>
                      <a:r>
                        <a:rPr lang="zh-CN" altLang="en-US" sz="1000" dirty="0">
                          <a:solidFill>
                            <a:srgbClr val="000000"/>
                          </a:solidFill>
                          <a:latin typeface="Calibri" panose="020F0502020204030204" charset="0"/>
                        </a:rPr>
                        <a:t>90T</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Zhongtai</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r>
                        <a:rPr lang="zh-CN" altLang="en-US" sz="1000" dirty="0">
                          <a:solidFill>
                            <a:srgbClr val="000000"/>
                          </a:solidFill>
                          <a:latin typeface="Calibri" panose="020F0502020204030204" charset="0"/>
                        </a:rPr>
                        <a:t>2 sets</a:t>
                      </a: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B w="12700" cap="flat" cmpd="sng">
                      <a:solidFill>
                        <a:srgbClr val="FFFFFF"/>
                      </a:solidFill>
                      <a:prstDash val="solid"/>
                      <a:headEnd type="none" w="med" len="med"/>
                      <a:tailEnd type="none" w="med" len="med"/>
                    </a:lnB>
                  </a:tcPr>
                </a:tc>
                <a:tc>
                  <a:txBody>
                    <a:bodyPr wrap="square"/>
                    <a:p>
                      <a:pPr marL="0" lvl="0" indent="0">
                        <a:spcBef>
                          <a:spcPct val="20000"/>
                        </a:spcBef>
                        <a:buNone/>
                      </a:pP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c>
                  <a:txBody>
                    <a:bodyPr wrap="square"/>
                    <a:p>
                      <a:pPr marL="0" lvl="0" indent="0">
                        <a:spcBef>
                          <a:spcPct val="20000"/>
                        </a:spcBef>
                        <a:buNone/>
                      </a:pPr>
                      <a:endParaRPr lang="zh-CN" altLang="en-US" sz="1000" dirty="0">
                        <a:solidFill>
                          <a:srgbClr val="000000"/>
                        </a:solidFill>
                        <a:latin typeface="Calibri" panose="020F0502020204030204" charset="0"/>
                      </a:endParaRPr>
                    </a:p>
                  </a:txBody>
                  <a:tcPr vert="horz" anchor="ctr" anchorCtr="0">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2700" cap="flat" cmpd="sng">
                      <a:solidFill>
                        <a:srgbClr val="FFFFFF"/>
                      </a:solidFill>
                      <a:prstDash val="solid"/>
                      <a:headEnd type="none" w="med" len="med"/>
                      <a:tailEnd type="none" w="med" len="med"/>
                    </a:lnB>
                    <a:lnTlToBr>
                      <a:noFill/>
                    </a:lnTlToBr>
                    <a:lnBlToTr>
                      <a:noFill/>
                    </a:lnBlToTr>
                    <a:solidFill>
                      <a:srgbClr val="E9EDF4">
                        <a:alpha val="100000"/>
                      </a:srgbClr>
                    </a:solidFill>
                  </a:tcPr>
                </a:tc>
              </a:tr>
            </a:tbl>
          </a:graphicData>
        </a:graphic>
      </p:graphicFrame>
      <p:sp>
        <p:nvSpPr>
          <p:cNvPr id="9376" name="Text Box 342"/>
          <p:cNvSpPr txBox="1"/>
          <p:nvPr/>
        </p:nvSpPr>
        <p:spPr>
          <a:xfrm>
            <a:off x="5466080" y="1745933"/>
            <a:ext cx="1280160" cy="344805"/>
          </a:xfrm>
          <a:prstGeom prst="rect">
            <a:avLst/>
          </a:prstGeom>
          <a:noFill/>
          <a:ln w="9525">
            <a:noFill/>
          </a:ln>
        </p:spPr>
        <p:txBody>
          <a:bodyPr wrap="none" anchor="t" anchorCtr="0">
            <a:spAutoFit/>
          </a:bodyPr>
          <a:p>
            <a:pPr algn="ctr"/>
            <a:r>
              <a:rPr lang="zh-CN" altLang="en-US" sz="1650" b="1" dirty="0">
                <a:solidFill>
                  <a:schemeClr val="accent1"/>
                </a:solidFill>
                <a:latin typeface="Calibri" panose="020F0502020204030204" charset="0"/>
                <a:ea typeface="宋体" panose="02010600030101010101" pitchFamily="2" charset="-122"/>
                <a:cs typeface="Calibri" panose="020F0502020204030204" charset="0"/>
              </a:rPr>
              <a:t>Machine List</a:t>
            </a:r>
            <a:endParaRPr lang="zh-CN" altLang="en-US" sz="1650" b="1" dirty="0">
              <a:solidFill>
                <a:schemeClr val="accent1"/>
              </a:solidFill>
              <a:latin typeface="Calibri" panose="020F0502020204030204" charset="0"/>
              <a:ea typeface="宋体" panose="02010600030101010101" pitchFamily="2" charset="-122"/>
              <a:cs typeface="Calibri" panose="020F050202020403020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p:cNvSpPr>
            <a:spLocks noGrp="1" noRot="1" noChangeAspect="1" noMove="1" noResize="1" noEditPoints="1" noAdjustHandles="1" noChangeArrowheads="1" noChangeShapeType="1" noTextEdit="1"/>
          </p:cNvSpPr>
          <p:nvPr/>
        </p:nvSpPr>
        <p:spPr>
          <a:xfrm>
            <a:off x="676910" y="1048385"/>
            <a:ext cx="10643235" cy="5140325"/>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chemeClr val="bg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en-US"/>
          </a:p>
        </p:txBody>
      </p:sp>
      <p:sp>
        <p:nvSpPr>
          <p:cNvPr id="21" name="矩形 20"/>
          <p:cNvSpPr/>
          <p:nvPr/>
        </p:nvSpPr>
        <p:spPr>
          <a:xfrm>
            <a:off x="864235" y="1691640"/>
            <a:ext cx="242316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831215" y="1412875"/>
            <a:ext cx="2567940" cy="349250"/>
          </a:xfrm>
          <a:prstGeom prst="rect">
            <a:avLst/>
          </a:prstGeom>
          <a:noFill/>
        </p:spPr>
        <p:txBody>
          <a:bodyPr wrap="square" rtlCol="0">
            <a:noAutofit/>
          </a:bodyPr>
          <a:p>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Quality Assurance</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
        <p:nvSpPr>
          <p:cNvPr id="2" name="文本框 1"/>
          <p:cNvSpPr txBox="1"/>
          <p:nvPr/>
        </p:nvSpPr>
        <p:spPr>
          <a:xfrm>
            <a:off x="855980" y="1995170"/>
            <a:ext cx="2198370" cy="598805"/>
          </a:xfrm>
          <a:prstGeom prst="rect">
            <a:avLst/>
          </a:prstGeom>
          <a:noFill/>
        </p:spPr>
        <p:txBody>
          <a:bodyPr wrap="square" rtlCol="0">
            <a:spAutoFit/>
          </a:bodyPr>
          <a:p>
            <a:r>
              <a:rPr lang="zh-CN" altLang="en-US" sz="1650" b="1">
                <a:solidFill>
                  <a:schemeClr val="accent1"/>
                </a:solidFill>
                <a:latin typeface="Calibri" panose="020F0502020204030204" charset="0"/>
                <a:cs typeface="Calibri" panose="020F0502020204030204" charset="0"/>
              </a:rPr>
              <a:t>Major test and measuring instruments</a:t>
            </a:r>
            <a:endParaRPr lang="zh-CN" altLang="en-US" sz="1650" b="1">
              <a:solidFill>
                <a:schemeClr val="accent1"/>
              </a:solidFill>
              <a:latin typeface="Calibri" panose="020F0502020204030204" charset="0"/>
              <a:cs typeface="Calibri" panose="020F0502020204030204" charset="0"/>
            </a:endParaRPr>
          </a:p>
        </p:txBody>
      </p:sp>
      <p:sp>
        <p:nvSpPr>
          <p:cNvPr id="3" name="文本框 2"/>
          <p:cNvSpPr txBox="1"/>
          <p:nvPr/>
        </p:nvSpPr>
        <p:spPr>
          <a:xfrm>
            <a:off x="5254308" y="1734185"/>
            <a:ext cx="974725" cy="306705"/>
          </a:xfrm>
          <a:prstGeom prst="rect">
            <a:avLst/>
          </a:prstGeom>
          <a:noFill/>
          <a:ln>
            <a:solidFill>
              <a:schemeClr val="accent1"/>
            </a:solidFill>
          </a:ln>
        </p:spPr>
        <p:txBody>
          <a:bodyPr wrap="square" rtlCol="0" anchor="t">
            <a:spAutoFit/>
          </a:bodyPr>
          <a:p>
            <a:pPr algn="l"/>
            <a:r>
              <a:rPr lang="zh-CN" altLang="en-US" sz="1400" b="1" dirty="0">
                <a:solidFill>
                  <a:schemeClr val="accent1"/>
                </a:solidFill>
                <a:latin typeface="Calibri" panose="020F0502020204030204" charset="0"/>
                <a:ea typeface="宋体" panose="02010600030101010101" pitchFamily="2" charset="-122"/>
                <a:cs typeface="Calibri" panose="020F0502020204030204" charset="0"/>
                <a:sym typeface="+mn-ea"/>
              </a:rPr>
              <a:t>Electricity</a:t>
            </a:r>
            <a:endParaRPr lang="zh-CN" altLang="en-US" sz="1400" b="1" dirty="0">
              <a:solidFill>
                <a:schemeClr val="accent1"/>
              </a:solidFill>
              <a:latin typeface="Calibri" panose="020F0502020204030204" charset="0"/>
              <a:ea typeface="宋体" panose="02010600030101010101" pitchFamily="2" charset="-122"/>
              <a:cs typeface="Calibri" panose="020F0502020204030204" charset="0"/>
              <a:sym typeface="+mn-ea"/>
            </a:endParaRPr>
          </a:p>
        </p:txBody>
      </p:sp>
      <p:pic>
        <p:nvPicPr>
          <p:cNvPr id="4" name="图片 3" descr="11"/>
          <p:cNvPicPr>
            <a:picLocks noChangeAspect="1"/>
          </p:cNvPicPr>
          <p:nvPr/>
        </p:nvPicPr>
        <p:blipFill>
          <a:blip r:embed="rId1"/>
          <a:stretch>
            <a:fillRect/>
          </a:stretch>
        </p:blipFill>
        <p:spPr>
          <a:xfrm>
            <a:off x="6400800" y="1448118"/>
            <a:ext cx="1076325" cy="878840"/>
          </a:xfrm>
          <a:prstGeom prst="rect">
            <a:avLst/>
          </a:prstGeom>
          <a:ln>
            <a:solidFill>
              <a:schemeClr val="accent4"/>
            </a:solidFill>
          </a:ln>
        </p:spPr>
      </p:pic>
      <p:pic>
        <p:nvPicPr>
          <p:cNvPr id="5" name="图片 4" descr="12"/>
          <p:cNvPicPr>
            <a:picLocks noChangeAspect="1"/>
          </p:cNvPicPr>
          <p:nvPr/>
        </p:nvPicPr>
        <p:blipFill>
          <a:blip r:embed="rId2"/>
          <a:stretch>
            <a:fillRect/>
          </a:stretch>
        </p:blipFill>
        <p:spPr>
          <a:xfrm>
            <a:off x="7559040" y="1448118"/>
            <a:ext cx="1223645" cy="878840"/>
          </a:xfrm>
          <a:prstGeom prst="rect">
            <a:avLst/>
          </a:prstGeom>
          <a:ln>
            <a:solidFill>
              <a:schemeClr val="accent4"/>
            </a:solidFill>
          </a:ln>
        </p:spPr>
      </p:pic>
      <p:pic>
        <p:nvPicPr>
          <p:cNvPr id="6" name="图片 5" descr="13"/>
          <p:cNvPicPr>
            <a:picLocks noChangeAspect="1"/>
          </p:cNvPicPr>
          <p:nvPr/>
        </p:nvPicPr>
        <p:blipFill>
          <a:blip r:embed="rId3"/>
          <a:stretch>
            <a:fillRect/>
          </a:stretch>
        </p:blipFill>
        <p:spPr>
          <a:xfrm>
            <a:off x="8853170" y="1449070"/>
            <a:ext cx="1390650" cy="876935"/>
          </a:xfrm>
          <a:prstGeom prst="rect">
            <a:avLst/>
          </a:prstGeom>
          <a:ln>
            <a:solidFill>
              <a:schemeClr val="accent4"/>
            </a:solidFill>
          </a:ln>
        </p:spPr>
      </p:pic>
      <p:pic>
        <p:nvPicPr>
          <p:cNvPr id="7" name="图片 6" descr="14"/>
          <p:cNvPicPr>
            <a:picLocks noChangeAspect="1"/>
          </p:cNvPicPr>
          <p:nvPr/>
        </p:nvPicPr>
        <p:blipFill>
          <a:blip r:embed="rId4"/>
          <a:stretch>
            <a:fillRect/>
          </a:stretch>
        </p:blipFill>
        <p:spPr>
          <a:xfrm>
            <a:off x="10314305" y="1454468"/>
            <a:ext cx="1052195" cy="866140"/>
          </a:xfrm>
          <a:prstGeom prst="rect">
            <a:avLst/>
          </a:prstGeom>
          <a:ln>
            <a:solidFill>
              <a:schemeClr val="accent4"/>
            </a:solidFill>
          </a:ln>
        </p:spPr>
      </p:pic>
      <p:sp>
        <p:nvSpPr>
          <p:cNvPr id="10245" name="Text Box 5"/>
          <p:cNvSpPr txBox="1"/>
          <p:nvPr/>
        </p:nvSpPr>
        <p:spPr>
          <a:xfrm>
            <a:off x="2041208" y="4260533"/>
            <a:ext cx="1036320" cy="306705"/>
          </a:xfrm>
          <a:prstGeom prst="rect">
            <a:avLst/>
          </a:prstGeom>
          <a:noFill/>
          <a:ln w="9525">
            <a:solidFill>
              <a:schemeClr val="accent1"/>
            </a:solidFill>
          </a:ln>
        </p:spPr>
        <p:txBody>
          <a:bodyPr wrap="none" anchor="t" anchorCtr="0">
            <a:spAutoFit/>
          </a:bodyPr>
          <a:p>
            <a:pPr algn="l"/>
            <a:r>
              <a:rPr lang="zh-CN" altLang="en-US" sz="1400" b="1" dirty="0">
                <a:solidFill>
                  <a:schemeClr val="accent1"/>
                </a:solidFill>
                <a:latin typeface="Calibri" panose="020F0502020204030204" charset="0"/>
                <a:ea typeface="宋体" panose="02010600030101010101" pitchFamily="2" charset="-122"/>
                <a:cs typeface="Calibri" panose="020F0502020204030204" charset="0"/>
              </a:rPr>
              <a:t>Enviroment</a:t>
            </a:r>
            <a:endParaRPr lang="zh-CN" altLang="en-US" sz="1400" b="1" dirty="0">
              <a:solidFill>
                <a:schemeClr val="accent1"/>
              </a:solidFill>
              <a:latin typeface="Calibri" panose="020F0502020204030204" charset="0"/>
              <a:ea typeface="宋体" panose="02010600030101010101" pitchFamily="2" charset="-122"/>
              <a:cs typeface="Calibri" panose="020F0502020204030204" charset="0"/>
            </a:endParaRPr>
          </a:p>
        </p:txBody>
      </p:sp>
      <p:sp>
        <p:nvSpPr>
          <p:cNvPr id="10246" name="Text Box 6"/>
          <p:cNvSpPr txBox="1"/>
          <p:nvPr/>
        </p:nvSpPr>
        <p:spPr>
          <a:xfrm>
            <a:off x="855663" y="5519420"/>
            <a:ext cx="898525" cy="306705"/>
          </a:xfrm>
          <a:prstGeom prst="rect">
            <a:avLst/>
          </a:prstGeom>
          <a:noFill/>
          <a:ln w="9525">
            <a:solidFill>
              <a:schemeClr val="accent1"/>
            </a:solidFill>
          </a:ln>
        </p:spPr>
        <p:txBody>
          <a:bodyPr wrap="none" anchor="t" anchorCtr="0">
            <a:spAutoFit/>
          </a:bodyPr>
          <a:p>
            <a:pPr algn="l"/>
            <a:r>
              <a:rPr lang="zh-CN" altLang="en-US" sz="1400" b="1" dirty="0">
                <a:solidFill>
                  <a:schemeClr val="accent1"/>
                </a:solidFill>
                <a:latin typeface="Calibri" panose="020F0502020204030204" charset="0"/>
                <a:ea typeface="宋体" panose="02010600030101010101" pitchFamily="2" charset="-122"/>
                <a:cs typeface="Calibri" panose="020F0502020204030204" charset="0"/>
              </a:rPr>
              <a:t>Mechanic</a:t>
            </a:r>
            <a:endParaRPr lang="zh-CN" altLang="en-US" sz="1400" b="1" dirty="0">
              <a:solidFill>
                <a:schemeClr val="accent1"/>
              </a:solidFill>
              <a:latin typeface="Calibri" panose="020F0502020204030204" charset="0"/>
              <a:ea typeface="宋体" panose="02010600030101010101" pitchFamily="2" charset="-122"/>
              <a:cs typeface="Calibri" panose="020F0502020204030204" charset="0"/>
            </a:endParaRPr>
          </a:p>
        </p:txBody>
      </p:sp>
      <p:sp>
        <p:nvSpPr>
          <p:cNvPr id="10247" name="Text Box 7"/>
          <p:cNvSpPr txBox="1"/>
          <p:nvPr/>
        </p:nvSpPr>
        <p:spPr>
          <a:xfrm>
            <a:off x="3818573" y="2980531"/>
            <a:ext cx="974725" cy="306705"/>
          </a:xfrm>
          <a:prstGeom prst="rect">
            <a:avLst/>
          </a:prstGeom>
          <a:noFill/>
          <a:ln w="9525">
            <a:solidFill>
              <a:schemeClr val="accent1"/>
            </a:solidFill>
          </a:ln>
        </p:spPr>
        <p:txBody>
          <a:bodyPr wrap="none" anchor="t" anchorCtr="0">
            <a:spAutoFit/>
          </a:bodyPr>
          <a:p>
            <a:pPr algn="l"/>
            <a:r>
              <a:rPr lang="zh-CN" altLang="en-US" sz="1400" b="1" dirty="0">
                <a:solidFill>
                  <a:schemeClr val="accent1"/>
                </a:solidFill>
                <a:latin typeface="Calibri" panose="020F0502020204030204" charset="0"/>
                <a:ea typeface="宋体" panose="02010600030101010101" pitchFamily="2" charset="-122"/>
                <a:cs typeface="Calibri" panose="020F0502020204030204" charset="0"/>
              </a:rPr>
              <a:t>Dimension</a:t>
            </a:r>
            <a:endParaRPr lang="zh-CN" altLang="en-US" sz="1400" b="1" dirty="0">
              <a:solidFill>
                <a:schemeClr val="accent1"/>
              </a:solidFill>
              <a:latin typeface="Calibri" panose="020F0502020204030204" charset="0"/>
              <a:ea typeface="宋体" panose="02010600030101010101" pitchFamily="2" charset="-122"/>
              <a:cs typeface="Calibri" panose="020F0502020204030204" charset="0"/>
            </a:endParaRPr>
          </a:p>
        </p:txBody>
      </p:sp>
      <p:pic>
        <p:nvPicPr>
          <p:cNvPr id="8" name="图片 7" descr="15"/>
          <p:cNvPicPr>
            <a:picLocks noChangeAspect="1"/>
          </p:cNvPicPr>
          <p:nvPr/>
        </p:nvPicPr>
        <p:blipFill>
          <a:blip r:embed="rId5"/>
          <a:stretch>
            <a:fillRect/>
          </a:stretch>
        </p:blipFill>
        <p:spPr>
          <a:xfrm>
            <a:off x="4965065" y="2723039"/>
            <a:ext cx="938530" cy="821690"/>
          </a:xfrm>
          <a:prstGeom prst="rect">
            <a:avLst/>
          </a:prstGeom>
          <a:ln>
            <a:solidFill>
              <a:schemeClr val="accent4"/>
            </a:solidFill>
          </a:ln>
        </p:spPr>
      </p:pic>
      <p:pic>
        <p:nvPicPr>
          <p:cNvPr id="9" name="图片 8" descr="16"/>
          <p:cNvPicPr>
            <a:picLocks noChangeAspect="1"/>
          </p:cNvPicPr>
          <p:nvPr/>
        </p:nvPicPr>
        <p:blipFill>
          <a:blip r:embed="rId6"/>
          <a:srcRect t="1818"/>
          <a:stretch>
            <a:fillRect/>
          </a:stretch>
        </p:blipFill>
        <p:spPr>
          <a:xfrm>
            <a:off x="5988050" y="2723356"/>
            <a:ext cx="946150" cy="821055"/>
          </a:xfrm>
          <a:prstGeom prst="rect">
            <a:avLst/>
          </a:prstGeom>
          <a:ln>
            <a:solidFill>
              <a:schemeClr val="accent4"/>
            </a:solidFill>
          </a:ln>
        </p:spPr>
      </p:pic>
      <p:pic>
        <p:nvPicPr>
          <p:cNvPr id="10" name="图片 9" descr="17"/>
          <p:cNvPicPr>
            <a:picLocks noChangeAspect="1"/>
          </p:cNvPicPr>
          <p:nvPr/>
        </p:nvPicPr>
        <p:blipFill>
          <a:blip r:embed="rId7"/>
          <a:stretch>
            <a:fillRect/>
          </a:stretch>
        </p:blipFill>
        <p:spPr>
          <a:xfrm>
            <a:off x="7018655" y="2720816"/>
            <a:ext cx="1060450" cy="826135"/>
          </a:xfrm>
          <a:prstGeom prst="rect">
            <a:avLst/>
          </a:prstGeom>
          <a:ln>
            <a:solidFill>
              <a:schemeClr val="accent4"/>
            </a:solidFill>
          </a:ln>
        </p:spPr>
      </p:pic>
      <p:pic>
        <p:nvPicPr>
          <p:cNvPr id="11" name="图片 10" descr="18"/>
          <p:cNvPicPr>
            <a:picLocks noChangeAspect="1"/>
          </p:cNvPicPr>
          <p:nvPr/>
        </p:nvPicPr>
        <p:blipFill>
          <a:blip r:embed="rId8"/>
          <a:stretch>
            <a:fillRect/>
          </a:stretch>
        </p:blipFill>
        <p:spPr>
          <a:xfrm>
            <a:off x="8163560" y="2723356"/>
            <a:ext cx="1118870" cy="821055"/>
          </a:xfrm>
          <a:prstGeom prst="rect">
            <a:avLst/>
          </a:prstGeom>
          <a:ln>
            <a:solidFill>
              <a:schemeClr val="accent4"/>
            </a:solidFill>
          </a:ln>
        </p:spPr>
      </p:pic>
      <p:pic>
        <p:nvPicPr>
          <p:cNvPr id="13" name="图片 12" descr="19"/>
          <p:cNvPicPr>
            <a:picLocks noChangeAspect="1"/>
          </p:cNvPicPr>
          <p:nvPr/>
        </p:nvPicPr>
        <p:blipFill>
          <a:blip r:embed="rId9"/>
          <a:stretch>
            <a:fillRect/>
          </a:stretch>
        </p:blipFill>
        <p:spPr>
          <a:xfrm>
            <a:off x="9366885" y="2724626"/>
            <a:ext cx="1019810" cy="818515"/>
          </a:xfrm>
          <a:prstGeom prst="rect">
            <a:avLst/>
          </a:prstGeom>
          <a:ln>
            <a:solidFill>
              <a:schemeClr val="accent4"/>
            </a:solidFill>
          </a:ln>
        </p:spPr>
      </p:pic>
      <p:pic>
        <p:nvPicPr>
          <p:cNvPr id="23" name="图片 22" descr="20"/>
          <p:cNvPicPr>
            <a:picLocks noChangeAspect="1"/>
          </p:cNvPicPr>
          <p:nvPr/>
        </p:nvPicPr>
        <p:blipFill>
          <a:blip r:embed="rId10"/>
          <a:stretch>
            <a:fillRect/>
          </a:stretch>
        </p:blipFill>
        <p:spPr>
          <a:xfrm>
            <a:off x="3187700" y="3975418"/>
            <a:ext cx="1343025" cy="876935"/>
          </a:xfrm>
          <a:prstGeom prst="rect">
            <a:avLst/>
          </a:prstGeom>
          <a:ln>
            <a:solidFill>
              <a:schemeClr val="accent4"/>
            </a:solidFill>
          </a:ln>
        </p:spPr>
      </p:pic>
      <p:pic>
        <p:nvPicPr>
          <p:cNvPr id="24" name="图片 23" descr="21"/>
          <p:cNvPicPr>
            <a:picLocks noChangeAspect="1"/>
          </p:cNvPicPr>
          <p:nvPr/>
        </p:nvPicPr>
        <p:blipFill>
          <a:blip r:embed="rId11"/>
          <a:stretch>
            <a:fillRect/>
          </a:stretch>
        </p:blipFill>
        <p:spPr>
          <a:xfrm>
            <a:off x="4618990" y="3980498"/>
            <a:ext cx="1418590" cy="866775"/>
          </a:xfrm>
          <a:prstGeom prst="rect">
            <a:avLst/>
          </a:prstGeom>
          <a:ln>
            <a:solidFill>
              <a:schemeClr val="accent4"/>
            </a:solidFill>
          </a:ln>
        </p:spPr>
      </p:pic>
      <p:pic>
        <p:nvPicPr>
          <p:cNvPr id="25" name="图片 24" descr="22"/>
          <p:cNvPicPr>
            <a:picLocks noChangeAspect="1"/>
          </p:cNvPicPr>
          <p:nvPr/>
        </p:nvPicPr>
        <p:blipFill>
          <a:blip r:embed="rId12"/>
          <a:stretch>
            <a:fillRect/>
          </a:stretch>
        </p:blipFill>
        <p:spPr>
          <a:xfrm>
            <a:off x="6125845" y="3987800"/>
            <a:ext cx="1355725" cy="852170"/>
          </a:xfrm>
          <a:prstGeom prst="rect">
            <a:avLst/>
          </a:prstGeom>
          <a:ln>
            <a:solidFill>
              <a:schemeClr val="accent4"/>
            </a:solidFill>
          </a:ln>
        </p:spPr>
      </p:pic>
      <p:pic>
        <p:nvPicPr>
          <p:cNvPr id="26" name="图片 25" descr="23"/>
          <p:cNvPicPr>
            <a:picLocks noChangeAspect="1"/>
          </p:cNvPicPr>
          <p:nvPr/>
        </p:nvPicPr>
        <p:blipFill>
          <a:blip r:embed="rId13"/>
          <a:stretch>
            <a:fillRect/>
          </a:stretch>
        </p:blipFill>
        <p:spPr>
          <a:xfrm>
            <a:off x="7569835" y="3986530"/>
            <a:ext cx="1430655" cy="854710"/>
          </a:xfrm>
          <a:prstGeom prst="rect">
            <a:avLst/>
          </a:prstGeom>
          <a:ln>
            <a:solidFill>
              <a:schemeClr val="accent4"/>
            </a:solidFill>
          </a:ln>
        </p:spPr>
      </p:pic>
      <p:pic>
        <p:nvPicPr>
          <p:cNvPr id="27" name="图片 26" descr="24"/>
          <p:cNvPicPr>
            <a:picLocks noChangeAspect="1"/>
          </p:cNvPicPr>
          <p:nvPr/>
        </p:nvPicPr>
        <p:blipFill>
          <a:blip r:embed="rId14"/>
          <a:stretch>
            <a:fillRect/>
          </a:stretch>
        </p:blipFill>
        <p:spPr>
          <a:xfrm>
            <a:off x="9088755" y="3991928"/>
            <a:ext cx="958215" cy="843915"/>
          </a:xfrm>
          <a:prstGeom prst="rect">
            <a:avLst/>
          </a:prstGeom>
          <a:ln>
            <a:solidFill>
              <a:schemeClr val="accent4"/>
            </a:solidFill>
          </a:ln>
        </p:spPr>
      </p:pic>
      <p:pic>
        <p:nvPicPr>
          <p:cNvPr id="28" name="图片 27" descr="25"/>
          <p:cNvPicPr>
            <a:picLocks noChangeAspect="1"/>
          </p:cNvPicPr>
          <p:nvPr/>
        </p:nvPicPr>
        <p:blipFill>
          <a:blip r:embed="rId15"/>
          <a:stretch>
            <a:fillRect/>
          </a:stretch>
        </p:blipFill>
        <p:spPr>
          <a:xfrm>
            <a:off x="2002155" y="5236845"/>
            <a:ext cx="1245235" cy="871855"/>
          </a:xfrm>
          <a:prstGeom prst="rect">
            <a:avLst/>
          </a:prstGeom>
          <a:ln>
            <a:solidFill>
              <a:schemeClr val="accent4"/>
            </a:solidFill>
          </a:ln>
        </p:spPr>
      </p:pic>
      <p:pic>
        <p:nvPicPr>
          <p:cNvPr id="30" name="图片 29" descr="27"/>
          <p:cNvPicPr>
            <a:picLocks noChangeAspect="1"/>
          </p:cNvPicPr>
          <p:nvPr/>
        </p:nvPicPr>
        <p:blipFill>
          <a:blip r:embed="rId16"/>
          <a:stretch>
            <a:fillRect/>
          </a:stretch>
        </p:blipFill>
        <p:spPr>
          <a:xfrm>
            <a:off x="4581525" y="5240338"/>
            <a:ext cx="1326515" cy="864870"/>
          </a:xfrm>
          <a:prstGeom prst="rect">
            <a:avLst/>
          </a:prstGeom>
          <a:ln>
            <a:solidFill>
              <a:schemeClr val="accent4"/>
            </a:solidFill>
          </a:ln>
        </p:spPr>
      </p:pic>
      <p:pic>
        <p:nvPicPr>
          <p:cNvPr id="31" name="图片 30" descr="28"/>
          <p:cNvPicPr>
            <a:picLocks noChangeAspect="1"/>
          </p:cNvPicPr>
          <p:nvPr/>
        </p:nvPicPr>
        <p:blipFill>
          <a:blip r:embed="rId17"/>
          <a:stretch>
            <a:fillRect/>
          </a:stretch>
        </p:blipFill>
        <p:spPr>
          <a:xfrm>
            <a:off x="6006465" y="5244783"/>
            <a:ext cx="1217295" cy="855980"/>
          </a:xfrm>
          <a:prstGeom prst="rect">
            <a:avLst/>
          </a:prstGeom>
          <a:ln>
            <a:solidFill>
              <a:schemeClr val="accent4"/>
            </a:solidFill>
          </a:ln>
        </p:spPr>
      </p:pic>
      <p:pic>
        <p:nvPicPr>
          <p:cNvPr id="32" name="图片 31" descr="29"/>
          <p:cNvPicPr>
            <a:picLocks noChangeAspect="1"/>
          </p:cNvPicPr>
          <p:nvPr/>
        </p:nvPicPr>
        <p:blipFill>
          <a:blip r:embed="rId18"/>
          <a:stretch>
            <a:fillRect/>
          </a:stretch>
        </p:blipFill>
        <p:spPr>
          <a:xfrm>
            <a:off x="7322185" y="5245100"/>
            <a:ext cx="1139825" cy="855345"/>
          </a:xfrm>
          <a:prstGeom prst="rect">
            <a:avLst/>
          </a:prstGeom>
          <a:ln>
            <a:solidFill>
              <a:schemeClr val="accent4"/>
            </a:solidFill>
          </a:ln>
        </p:spPr>
      </p:pic>
      <p:pic>
        <p:nvPicPr>
          <p:cNvPr id="33" name="图片 32" descr="30"/>
          <p:cNvPicPr>
            <a:picLocks noChangeAspect="1"/>
          </p:cNvPicPr>
          <p:nvPr/>
        </p:nvPicPr>
        <p:blipFill>
          <a:blip r:embed="rId19"/>
          <a:stretch>
            <a:fillRect/>
          </a:stretch>
        </p:blipFill>
        <p:spPr>
          <a:xfrm>
            <a:off x="8560435" y="5259388"/>
            <a:ext cx="1184910" cy="826770"/>
          </a:xfrm>
          <a:prstGeom prst="rect">
            <a:avLst/>
          </a:prstGeom>
          <a:ln>
            <a:solidFill>
              <a:schemeClr val="accent4"/>
            </a:solidFill>
          </a:ln>
        </p:spPr>
      </p:pic>
      <p:pic>
        <p:nvPicPr>
          <p:cNvPr id="34" name="图片 33" descr="26"/>
          <p:cNvPicPr>
            <a:picLocks noChangeAspect="1"/>
          </p:cNvPicPr>
          <p:nvPr/>
        </p:nvPicPr>
        <p:blipFill>
          <a:blip r:embed="rId20"/>
          <a:stretch>
            <a:fillRect/>
          </a:stretch>
        </p:blipFill>
        <p:spPr>
          <a:xfrm>
            <a:off x="3345815" y="5237798"/>
            <a:ext cx="1137285" cy="869950"/>
          </a:xfrm>
          <a:prstGeom prst="rect">
            <a:avLst/>
          </a:prstGeom>
          <a:ln>
            <a:solidFill>
              <a:schemeClr val="accent4"/>
            </a:solid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1268" name="表格 11267"/>
          <p:cNvGraphicFramePr/>
          <p:nvPr>
            <p:custDataLst>
              <p:tags r:id="rId1"/>
            </p:custDataLst>
          </p:nvPr>
        </p:nvGraphicFramePr>
        <p:xfrm>
          <a:off x="1008380" y="1767840"/>
          <a:ext cx="9986645" cy="4399280"/>
        </p:xfrm>
        <a:graphic>
          <a:graphicData uri="http://schemas.openxmlformats.org/drawingml/2006/table">
            <a:tbl>
              <a:tblPr/>
              <a:tblGrid>
                <a:gridCol w="1135380"/>
                <a:gridCol w="1786890"/>
                <a:gridCol w="810895"/>
                <a:gridCol w="728980"/>
                <a:gridCol w="570230"/>
                <a:gridCol w="1055370"/>
                <a:gridCol w="1704975"/>
                <a:gridCol w="975360"/>
                <a:gridCol w="734695"/>
                <a:gridCol w="483870"/>
              </a:tblGrid>
              <a:tr h="417830">
                <a:tc gridSpan="10">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200" b="1" dirty="0">
                          <a:solidFill>
                            <a:srgbClr val="000000"/>
                          </a:solidFill>
                          <a:latin typeface="Arial" panose="020B0604020202020204" pitchFamily="34" charset="0"/>
                          <a:sym typeface="Arial" panose="020B0604020202020204" pitchFamily="34" charset="0"/>
                        </a:rPr>
                        <a:t>Test and measuring equipments list</a:t>
                      </a:r>
                      <a:endParaRPr lang="en-US" altLang="zh-CN" sz="1200" b="1" dirty="0">
                        <a:solidFill>
                          <a:srgbClr val="000000"/>
                        </a:solidFill>
                        <a:latin typeface="Arial" panose="020B0604020202020204" pitchFamily="34" charset="0"/>
                        <a:sym typeface="Arial" panose="020B0604020202020204" pitchFamily="34" charset="0"/>
                      </a:endParaRPr>
                    </a:p>
                  </a:txBody>
                  <a:tcPr marL="5255" marR="5255" marT="5255" marB="0" vert="horz" anchor="ctr" anchorCtr="0">
                    <a:lnL>
                      <a:noFill/>
                    </a:lnL>
                    <a:lnR>
                      <a:noFill/>
                    </a:lnR>
                    <a:lnT>
                      <a:noFill/>
                    </a:lnT>
                    <a:lnB w="6350" cap="flat" cmpd="sng">
                      <a:solidFill>
                        <a:srgbClr val="000000"/>
                      </a:solidFill>
                      <a:prstDash val="solid"/>
                      <a:headEnd type="none" w="med" len="med"/>
                      <a:tailEnd type="none" w="med" len="med"/>
                    </a:lnB>
                    <a:lnTlToBr>
                      <a:noFill/>
                    </a:lnTlToBr>
                    <a:lnBlToTr>
                      <a:noFill/>
                    </a:lnBlToTr>
                    <a:noFill/>
                  </a:tcPr>
                </a:tc>
                <a:tc hMerge="1">
                  <a:tcPr>
                    <a:lnB w="6350" cap="flat" cmpd="sng">
                      <a:solidFill>
                        <a:srgbClr val="000000"/>
                      </a:solidFill>
                      <a:prstDash val="solid"/>
                      <a:headEnd type="none" w="med" len="med"/>
                      <a:tailEnd type="none" w="med" len="med"/>
                    </a:lnB>
                  </a:tcPr>
                </a:tc>
                <a:tc hMerge="1">
                  <a:tcPr>
                    <a:lnB w="6350" cap="flat" cmpd="sng">
                      <a:solidFill>
                        <a:srgbClr val="000000"/>
                      </a:solidFill>
                      <a:prstDash val="solid"/>
                      <a:headEnd type="none" w="med" len="med"/>
                      <a:tailEnd type="none" w="med" len="med"/>
                    </a:lnB>
                  </a:tcPr>
                </a:tc>
                <a:tc hMerge="1">
                  <a:tcPr>
                    <a:lnB w="6350" cap="flat" cmpd="sng">
                      <a:solidFill>
                        <a:srgbClr val="000000"/>
                      </a:solidFill>
                      <a:prstDash val="solid"/>
                      <a:headEnd type="none" w="med" len="med"/>
                      <a:tailEnd type="none" w="med" len="med"/>
                    </a:lnB>
                  </a:tcPr>
                </a:tc>
                <a:tc hMerge="1">
                  <a:tcPr>
                    <a:lnB w="6350" cap="flat" cmpd="sng">
                      <a:solidFill>
                        <a:srgbClr val="000000"/>
                      </a:solidFill>
                      <a:prstDash val="solid"/>
                      <a:headEnd type="none" w="med" len="med"/>
                      <a:tailEnd type="none" w="med" len="med"/>
                    </a:lnB>
                  </a:tcPr>
                </a:tc>
                <a:tc hMerge="1">
                  <a:tcPr>
                    <a:lnB w="6350" cap="flat" cmpd="sng">
                      <a:solidFill>
                        <a:srgbClr val="000000"/>
                      </a:solidFill>
                      <a:prstDash val="solid"/>
                      <a:headEnd type="none" w="med" len="med"/>
                      <a:tailEnd type="none" w="med" len="med"/>
                    </a:lnB>
                  </a:tcPr>
                </a:tc>
                <a:tc hMerge="1">
                  <a:tcPr>
                    <a:lnB w="6350" cap="flat" cmpd="sng">
                      <a:solidFill>
                        <a:srgbClr val="000000"/>
                      </a:solidFill>
                      <a:prstDash val="solid"/>
                      <a:headEnd type="none" w="med" len="med"/>
                      <a:tailEnd type="none" w="med" len="med"/>
                    </a:lnB>
                  </a:tcPr>
                </a:tc>
                <a:tc hMerge="1">
                  <a:tcPr>
                    <a:lnB w="6350" cap="flat" cmpd="sng">
                      <a:solidFill>
                        <a:srgbClr val="000000"/>
                      </a:solidFill>
                      <a:prstDash val="solid"/>
                      <a:headEnd type="none" w="med" len="med"/>
                      <a:tailEnd type="none" w="med" len="med"/>
                    </a:lnB>
                  </a:tcPr>
                </a:tc>
                <a:tc hMerge="1">
                  <a:tcPr>
                    <a:lnB w="6350" cap="flat" cmpd="sng">
                      <a:solidFill>
                        <a:srgbClr val="000000"/>
                      </a:solidFill>
                      <a:prstDash val="solid"/>
                      <a:headEnd type="none" w="med" len="med"/>
                      <a:tailEnd type="none" w="med" len="med"/>
                    </a:lnB>
                  </a:tcPr>
                </a:tc>
                <a:tc hMerge="1">
                  <a:tcPr>
                    <a:lnB w="6350" cap="flat" cmpd="sng">
                      <a:solidFill>
                        <a:srgbClr val="000000"/>
                      </a:solidFill>
                      <a:prstDash val="solid"/>
                      <a:headEnd type="none" w="med" len="med"/>
                      <a:tailEnd type="none" w="med" len="med"/>
                    </a:lnB>
                  </a:tcPr>
                </a:tc>
              </a:tr>
              <a:tr h="216535">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b="1" dirty="0">
                          <a:solidFill>
                            <a:srgbClr val="000000"/>
                          </a:solidFill>
                          <a:latin typeface="Arial" panose="020B0604020202020204" pitchFamily="34" charset="0"/>
                          <a:sym typeface="Arial" panose="020B0604020202020204" pitchFamily="34" charset="0"/>
                        </a:rPr>
                        <a:t>Purpose</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b="1" dirty="0">
                          <a:solidFill>
                            <a:srgbClr val="000000"/>
                          </a:solidFill>
                          <a:latin typeface="Arial" panose="020B0604020202020204" pitchFamily="34" charset="0"/>
                          <a:sym typeface="Arial" panose="020B0604020202020204" pitchFamily="34" charset="0"/>
                        </a:rPr>
                        <a:t>Description</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b="1" dirty="0">
                          <a:solidFill>
                            <a:srgbClr val="000000"/>
                          </a:solidFill>
                          <a:latin typeface="Arial" panose="020B0604020202020204" pitchFamily="34" charset="0"/>
                          <a:sym typeface="Arial" panose="020B0604020202020204" pitchFamily="34" charset="0"/>
                        </a:rPr>
                        <a:t>Model</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b="1" dirty="0">
                          <a:solidFill>
                            <a:srgbClr val="000000"/>
                          </a:solidFill>
                          <a:latin typeface="Arial" panose="020B0604020202020204" pitchFamily="34" charset="0"/>
                          <a:sym typeface="Arial" panose="020B0604020202020204" pitchFamily="34" charset="0"/>
                        </a:rPr>
                        <a:t>Brand</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b="1" dirty="0">
                          <a:solidFill>
                            <a:srgbClr val="000000"/>
                          </a:solidFill>
                          <a:latin typeface="Arial" panose="020B0604020202020204" pitchFamily="34" charset="0"/>
                          <a:sym typeface="Arial" panose="020B0604020202020204" pitchFamily="34" charset="0"/>
                        </a:rPr>
                        <a:t>Qty</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b="1" dirty="0">
                          <a:solidFill>
                            <a:srgbClr val="000000"/>
                          </a:solidFill>
                          <a:latin typeface="Arial" panose="020B0604020202020204" pitchFamily="34" charset="0"/>
                          <a:sym typeface="Arial" panose="020B0604020202020204" pitchFamily="34" charset="0"/>
                        </a:rPr>
                        <a:t>Purpose</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b="1" dirty="0">
                          <a:solidFill>
                            <a:srgbClr val="000000"/>
                          </a:solidFill>
                          <a:latin typeface="Arial" panose="020B0604020202020204" pitchFamily="34" charset="0"/>
                          <a:sym typeface="Arial" panose="020B0604020202020204" pitchFamily="34" charset="0"/>
                        </a:rPr>
                        <a:t>Description</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b="1" dirty="0">
                          <a:solidFill>
                            <a:srgbClr val="000000"/>
                          </a:solidFill>
                          <a:latin typeface="Arial" panose="020B0604020202020204" pitchFamily="34" charset="0"/>
                          <a:sym typeface="Arial" panose="020B0604020202020204" pitchFamily="34" charset="0"/>
                        </a:rPr>
                        <a:t>Model</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b="1" dirty="0">
                          <a:solidFill>
                            <a:srgbClr val="000000"/>
                          </a:solidFill>
                          <a:latin typeface="Arial" panose="020B0604020202020204" pitchFamily="34" charset="0"/>
                          <a:sym typeface="Arial" panose="020B0604020202020204" pitchFamily="34" charset="0"/>
                        </a:rPr>
                        <a:t>Brand</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b="1" dirty="0">
                          <a:solidFill>
                            <a:srgbClr val="000000"/>
                          </a:solidFill>
                          <a:latin typeface="Arial" panose="020B0604020202020204" pitchFamily="34" charset="0"/>
                          <a:sym typeface="Arial" panose="020B0604020202020204" pitchFamily="34" charset="0"/>
                        </a:rPr>
                        <a:t>Qty</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84505">
                <a:tc rowSpan="6">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Mechanics</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zh-CN" altLang="en-US" sz="1000" dirty="0">
                          <a:solidFill>
                            <a:srgbClr val="000000"/>
                          </a:solidFill>
                          <a:latin typeface="Arial" panose="020B0604020202020204" pitchFamily="34" charset="0"/>
                          <a:sym typeface="Arial" panose="020B0604020202020204" pitchFamily="34" charset="0"/>
                        </a:rPr>
                        <a:t> </a:t>
                      </a:r>
                      <a:r>
                        <a:rPr lang="en-US" altLang="zh-CN" sz="1000" dirty="0">
                          <a:solidFill>
                            <a:srgbClr val="000000"/>
                          </a:solidFill>
                          <a:latin typeface="Arial" panose="020B0604020202020204" pitchFamily="34" charset="0"/>
                          <a:sym typeface="Arial" panose="020B0604020202020204" pitchFamily="34" charset="0"/>
                        </a:rPr>
                        <a:t> Metal Strength Testing Device</a:t>
                      </a:r>
                      <a:endParaRPr lang="zh-CN" altLang="en-US" sz="1000" dirty="0">
                        <a:solidFill>
                          <a:srgbClr val="000000"/>
                        </a:solidFill>
                        <a:sym typeface="Arial" panose="020B0604020202020204" pitchFamily="3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XM-SFC0002</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Xiangmin</a:t>
                      </a:r>
                      <a:endParaRPr lang="en-US" altLang="zh-CN" sz="1000" dirty="0">
                        <a:solidFill>
                          <a:srgbClr val="000000"/>
                        </a:solidFill>
                        <a:sym typeface="Arial" panose="020B0604020202020204" pitchFamily="3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7">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Dimension</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Image Dimension Measuring  </a:t>
                      </a:r>
                      <a:br>
                        <a:rPr lang="zh-CN" altLang="en-US" sz="1000" dirty="0">
                          <a:solidFill>
                            <a:srgbClr val="000000"/>
                          </a:solidFill>
                          <a:latin typeface="Arial" panose="020B0604020202020204" pitchFamily="34" charset="0"/>
                          <a:sym typeface="Arial" panose="020B0604020202020204" pitchFamily="34" charset="0"/>
                        </a:rPr>
                      </a:br>
                      <a:r>
                        <a:rPr lang="en-US" altLang="zh-CN" sz="1000" dirty="0">
                          <a:solidFill>
                            <a:srgbClr val="000000"/>
                          </a:solidFill>
                          <a:latin typeface="Arial" panose="020B0604020202020204" pitchFamily="34" charset="0"/>
                          <a:sym typeface="Arial" panose="020B0604020202020204" pitchFamily="34" charset="0"/>
                        </a:rPr>
                        <a:t>  System</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IM7030</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Keyence</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6416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Microhardness tester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HV-1000</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Lianer</a:t>
                      </a:r>
                      <a:endParaRPr lang="en-US" altLang="zh-CN" sz="1000" dirty="0">
                        <a:solidFill>
                          <a:srgbClr val="000000"/>
                        </a:solidFill>
                        <a:sym typeface="Arial" panose="020B0604020202020204" pitchFamily="3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2</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Tooling Microscope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MM-40</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Nikon</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575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Plating and Coating Thickness Tester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XULM XYM</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Fischer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2D  Projector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V-12B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Nikon</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8387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Automatic insertion-extraction force                </a:t>
                      </a:r>
                      <a:br>
                        <a:rPr lang="zh-CN" altLang="en-US" sz="1000" dirty="0">
                          <a:solidFill>
                            <a:srgbClr val="000000"/>
                          </a:solidFill>
                          <a:latin typeface="Arial" panose="020B0604020202020204" pitchFamily="34" charset="0"/>
                          <a:sym typeface="Arial" panose="020B0604020202020204" pitchFamily="34" charset="0"/>
                        </a:rPr>
                      </a:br>
                      <a:r>
                        <a:rPr lang="en-US" altLang="zh-CN" sz="1000" dirty="0">
                          <a:solidFill>
                            <a:srgbClr val="000000"/>
                          </a:solidFill>
                          <a:latin typeface="Arial" panose="020B0604020202020204" pitchFamily="34" charset="0"/>
                          <a:sym typeface="Arial" panose="020B0604020202020204" pitchFamily="34" charset="0"/>
                        </a:rPr>
                        <a:t>  tester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MY-1220</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Hui Tai</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2</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Height gauge</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MFC-101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Nikon</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8956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Insertion-extraction tester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YN70-15</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VTV</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6</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Height gauge</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10-C150MXB</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Mitutoyo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0480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Drop tester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XD-DY1500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Xiangmin</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Optical measuring device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VMS-2010G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Wanhao</a:t>
                      </a:r>
                      <a:endParaRPr lang="en-US" altLang="zh-CN" sz="1000" dirty="0">
                        <a:solidFill>
                          <a:srgbClr val="000000"/>
                        </a:solidFill>
                        <a:sym typeface="Arial" panose="020B0604020202020204" pitchFamily="3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7</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188595">
                <a:tc rowSpan="5">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Environment</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Salt fog Tester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CZ-60A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Zonzhi</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2D  Projector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CPJ-3015Z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Wanhao</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2</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5402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Thermal Shock Chamber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S3-08L-A-3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Sanwood</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4">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Electricity</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Contact impedance tester</a:t>
                      </a:r>
                      <a:br>
                        <a:rPr lang="zh-CN" altLang="en-US" sz="1000" dirty="0">
                          <a:solidFill>
                            <a:srgbClr val="000000"/>
                          </a:solidFill>
                          <a:latin typeface="Arial" panose="020B0604020202020204" pitchFamily="34" charset="0"/>
                          <a:sym typeface="Arial" panose="020B0604020202020204" pitchFamily="34" charset="0"/>
                        </a:rPr>
                      </a:br>
                      <a:endParaRPr lang="en-US" altLang="zh-CN" sz="1000" dirty="0">
                        <a:solidFill>
                          <a:srgbClr val="000000"/>
                        </a:solidFill>
                        <a:sym typeface="Arial" panose="020B0604020202020204" pitchFamily="3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HG2511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Hui Gao</a:t>
                      </a:r>
                      <a:endParaRPr lang="en-US" altLang="zh-CN" sz="1000" dirty="0">
                        <a:solidFill>
                          <a:srgbClr val="000000"/>
                        </a:solidFill>
                        <a:sym typeface="Arial" panose="020B0604020202020204" pitchFamily="3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3180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Temperature and Humidity Tester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SH5500</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Sanwood</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Temperature rise Tester</a:t>
                      </a:r>
                      <a:br>
                        <a:rPr lang="zh-CN" altLang="en-US" sz="1000" dirty="0">
                          <a:solidFill>
                            <a:srgbClr val="000000"/>
                          </a:solidFill>
                          <a:latin typeface="Arial" panose="020B0604020202020204" pitchFamily="34" charset="0"/>
                          <a:sym typeface="Arial" panose="020B0604020202020204" pitchFamily="34" charset="0"/>
                        </a:rPr>
                      </a:br>
                      <a:endParaRPr lang="en-US" altLang="zh-CN" sz="1000" dirty="0">
                        <a:solidFill>
                          <a:srgbClr val="000000"/>
                        </a:solidFill>
                        <a:sym typeface="Arial" panose="020B0604020202020204" pitchFamily="3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SI-10X</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Sunjat</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590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X-Ray Spectrometer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EDX 2800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Tianrui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Cable harness tester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CT-8681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Yihe</a:t>
                      </a:r>
                      <a:endParaRPr lang="en-US" altLang="zh-CN" sz="1000" dirty="0">
                        <a:solidFill>
                          <a:srgbClr val="000000"/>
                        </a:solidFill>
                        <a:sym typeface="Arial" panose="020B0604020202020204" pitchFamily="3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94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Horizontal-Vertical flammability tester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XM-HV001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Xiangmin</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  Conductivity Tester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SMP350 </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Fischer</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wrap="square"/>
                    <a:lstStyle>
                      <a:lvl1pPr marL="342900" lvl="0" indent="-342900" algn="l" defTabSz="914400" eaLnBrk="0" fontAlgn="base" latinLnBrk="0" hangingPunct="0">
                        <a:lnSpc>
                          <a:spcPct val="100000"/>
                        </a:lnSpc>
                        <a:spcBef>
                          <a:spcPct val="20000"/>
                        </a:spcBef>
                        <a:spcAft>
                          <a:spcPct val="0"/>
                        </a:spcAft>
                        <a:buClrTx/>
                        <a:buSzTx/>
                        <a:buFont typeface="Arial" panose="020B0604020202020204" pitchFamily="34" charset="0"/>
                        <a:buChar char="•"/>
                        <a:defRPr sz="2800" u="none" kern="1200" baseline="0">
                          <a:solidFill>
                            <a:schemeClr val="tx1"/>
                          </a:solidFill>
                          <a:latin typeface="Calibri" panose="020F050202020403020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lrTx/>
                        <a:buSzTx/>
                        <a:buFont typeface="Arial" panose="020B0604020202020204" pitchFamily="34" charset="0"/>
                        <a:buChar char="–"/>
                        <a:defRPr sz="2400" b="0" i="0" u="none" kern="1200" baseline="0">
                          <a:solidFill>
                            <a:schemeClr val="tx1"/>
                          </a:solidFill>
                          <a:latin typeface="Calibri" panose="020F0502020204030204"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2000" b="0" i="0" u="none" kern="1200" baseline="0">
                          <a:solidFill>
                            <a:schemeClr val="tx1"/>
                          </a:solidFill>
                          <a:latin typeface="Calibri" panose="020F0502020204030204"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lrTx/>
                        <a:buSzTx/>
                        <a:buFont typeface="Arial" panose="020B0604020202020204" pitchFamily="34" charset="0"/>
                        <a:buChar char="»"/>
                        <a:defRPr sz="1800" b="0" i="0" u="none" kern="1200" baseline="0">
                          <a:solidFill>
                            <a:schemeClr val="tx1"/>
                          </a:solidFill>
                          <a:latin typeface="Calibri" panose="020F0502020204030204" charset="0"/>
                          <a:ea typeface="宋体" panose="02010600030101010101" pitchFamily="2" charset="-122"/>
                        </a:defRPr>
                      </a:lvl5pPr>
                    </a:lstStyle>
                    <a:p>
                      <a:pPr marL="0" lvl="0" indent="0" algn="ctr" eaLnBrk="1" fontAlgn="ctr" hangingPunct="1">
                        <a:spcBef>
                          <a:spcPct val="0"/>
                        </a:spcBef>
                        <a:buNone/>
                      </a:pPr>
                      <a:r>
                        <a:rPr lang="en-US" altLang="zh-CN" sz="1000" dirty="0">
                          <a:solidFill>
                            <a:srgbClr val="000000"/>
                          </a:solidFill>
                          <a:latin typeface="Arial" panose="020B0604020202020204" pitchFamily="34" charset="0"/>
                          <a:sym typeface="Arial" panose="020B0604020202020204" pitchFamily="34" charset="0"/>
                        </a:rPr>
                        <a:t>1</a:t>
                      </a:r>
                      <a:endParaRPr lang="zh-CN" altLang="en-US" sz="2800" dirty="0">
                        <a:latin typeface="Calibri" panose="020F0502020204030204" charset="0"/>
                      </a:endParaRPr>
                    </a:p>
                  </a:txBody>
                  <a:tcPr marL="5255" marR="5255" marT="5255" marB="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3" name="矩形 2"/>
          <p:cNvSpPr/>
          <p:nvPr/>
        </p:nvSpPr>
        <p:spPr>
          <a:xfrm>
            <a:off x="4750118" y="1436370"/>
            <a:ext cx="2500630" cy="183515"/>
          </a:xfrm>
          <a:prstGeom prst="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文本框 3"/>
          <p:cNvSpPr txBox="1"/>
          <p:nvPr/>
        </p:nvSpPr>
        <p:spPr>
          <a:xfrm>
            <a:off x="4750118" y="1157605"/>
            <a:ext cx="2500630" cy="349250"/>
          </a:xfrm>
          <a:prstGeom prst="rect">
            <a:avLst/>
          </a:prstGeom>
          <a:noFill/>
        </p:spPr>
        <p:txBody>
          <a:bodyPr wrap="square" rtlCol="0">
            <a:noAutofit/>
          </a:bodyPr>
          <a:p>
            <a:pPr algn="ctr"/>
            <a:r>
              <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rPr>
              <a:t>Quality Assurance</a:t>
            </a:r>
            <a:endParaRPr lang="en-US" altLang="zh-CN" sz="2400" b="1" dirty="0">
              <a:ln>
                <a:solidFill>
                  <a:schemeClr val="accent4"/>
                </a:solidFill>
              </a:ln>
              <a:solidFill>
                <a:schemeClr val="accent4"/>
              </a:solidFill>
              <a:latin typeface="Calibri" panose="020F0502020204030204" charset="0"/>
              <a:ea typeface="+mn-lt"/>
              <a:cs typeface="Calibri" panose="020F0502020204030204" charset="0"/>
              <a:sym typeface="+mn-ea"/>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DIAGRAM_VIRTUALLY_FRAME" val="{&quot;height&quot;:163.12503937007878,&quot;left&quot;:247.5,&quot;top&quot;:326.25,&quot;width&quot;:472.5}"/>
</p:tagLst>
</file>

<file path=ppt/tags/tag10.xml><?xml version="1.0" encoding="utf-8"?>
<p:tagLst xmlns:p="http://schemas.openxmlformats.org/presentationml/2006/main">
  <p:tag name="TABLE_ENDDRAG_ORIGIN_RECT" val="786*335"/>
  <p:tag name="TABLE_ENDDRAG_RECT" val="79*143*786*336"/>
</p:tagLst>
</file>

<file path=ppt/tags/tag11.xml><?xml version="1.0" encoding="utf-8"?>
<p:tagLst xmlns:p="http://schemas.openxmlformats.org/presentationml/2006/main">
  <p:tag name="KSO_WM_DIAGRAM_VIRTUALLY_FRAME" val="{&quot;height&quot;:110.55,&quot;left&quot;:553.4,&quot;top&quot;:101.95,&quot;width&quot;:362.2750393700788}"/>
</p:tagLst>
</file>

<file path=ppt/tags/tag12.xml><?xml version="1.0" encoding="utf-8"?>
<p:tagLst xmlns:p="http://schemas.openxmlformats.org/presentationml/2006/main">
  <p:tag name="KSO_WM_DIAGRAM_VIRTUALLY_FRAME" val="{&quot;height&quot;:110.55,&quot;left&quot;:553.4,&quot;top&quot;:101.95,&quot;width&quot;:362.2750393700788}"/>
</p:tagLst>
</file>

<file path=ppt/tags/tag13.xml><?xml version="1.0" encoding="utf-8"?>
<p:tagLst xmlns:p="http://schemas.openxmlformats.org/presentationml/2006/main">
  <p:tag name="KSO_WM_DIAGRAM_VIRTUALLY_FRAME" val="{&quot;height&quot;:110.55,&quot;left&quot;:553.4,&quot;top&quot;:101.95,&quot;width&quot;:362.2750393700788}"/>
</p:tagLst>
</file>

<file path=ppt/tags/tag14.xml><?xml version="1.0" encoding="utf-8"?>
<p:tagLst xmlns:p="http://schemas.openxmlformats.org/presentationml/2006/main">
  <p:tag name="KSO_WM_DIAGRAM_VIRTUALLY_FRAME" val="{&quot;height&quot;:110.55,&quot;left&quot;:553.4,&quot;top&quot;:101.95,&quot;width&quot;:362.2750393700788}"/>
</p:tagLst>
</file>

<file path=ppt/tags/tag15.xml><?xml version="1.0" encoding="utf-8"?>
<p:tagLst xmlns:p="http://schemas.openxmlformats.org/presentationml/2006/main">
  <p:tag name="KSO_WM_DIAGRAM_VIRTUALLY_FRAME" val="{&quot;height&quot;:110.55,&quot;left&quot;:553.4,&quot;top&quot;:101.95,&quot;width&quot;:362.2750393700788}"/>
</p:tagLst>
</file>

<file path=ppt/tags/tag16.xml><?xml version="1.0" encoding="utf-8"?>
<p:tagLst xmlns:p="http://schemas.openxmlformats.org/presentationml/2006/main">
  <p:tag name="KSO_WM_DIAGRAM_VIRTUALLY_FRAME" val="{&quot;height&quot;:110.55,&quot;left&quot;:553.4,&quot;top&quot;:101.95,&quot;width&quot;:362.2750393700788}"/>
</p:tagLst>
</file>

<file path=ppt/tags/tag17.xml><?xml version="1.0" encoding="utf-8"?>
<p:tagLst xmlns:p="http://schemas.openxmlformats.org/presentationml/2006/main">
  <p:tag name="KSO_WM_DIAGRAM_VIRTUALLY_FRAME" val="{&quot;height&quot;:110.55,&quot;left&quot;:553.4,&quot;top&quot;:101.95,&quot;width&quot;:362.2750393700788}"/>
</p:tagLst>
</file>

<file path=ppt/tags/tag18.xml><?xml version="1.0" encoding="utf-8"?>
<p:tagLst xmlns:p="http://schemas.openxmlformats.org/presentationml/2006/main">
  <p:tag name="KSO_WM_DIAGRAM_VIRTUALLY_FRAME" val="{&quot;height&quot;:110.55,&quot;left&quot;:553.4,&quot;top&quot;:101.95,&quot;width&quot;:362.2750393700788}"/>
</p:tagLst>
</file>

<file path=ppt/tags/tag19.xml><?xml version="1.0" encoding="utf-8"?>
<p:tagLst xmlns:p="http://schemas.openxmlformats.org/presentationml/2006/main">
  <p:tag name="KSO_WM_DIAGRAM_VIRTUALLY_FRAME" val="{&quot;height&quot;:110.55,&quot;left&quot;:553.4,&quot;top&quot;:101.95,&quot;width&quot;:362.2750393700788}"/>
</p:tagLst>
</file>

<file path=ppt/tags/tag2.xml><?xml version="1.0" encoding="utf-8"?>
<p:tagLst xmlns:p="http://schemas.openxmlformats.org/presentationml/2006/main">
  <p:tag name="KSO_WM_DIAGRAM_VIRTUALLY_FRAME" val="{&quot;height&quot;:163.12503937007878,&quot;left&quot;:247.5,&quot;top&quot;:326.25,&quot;width&quot;:472.5}"/>
</p:tagLst>
</file>

<file path=ppt/tags/tag20.xml><?xml version="1.0" encoding="utf-8"?>
<p:tagLst xmlns:p="http://schemas.openxmlformats.org/presentationml/2006/main">
  <p:tag name="KSO_WM_DIAGRAM_VIRTUALLY_FRAME" val="{&quot;height&quot;:110.55,&quot;left&quot;:553.4,&quot;top&quot;:101.95,&quot;width&quot;:362.2750393700788}"/>
</p:tagLst>
</file>

<file path=ppt/tags/tag21.xml><?xml version="1.0" encoding="utf-8"?>
<p:tagLst xmlns:p="http://schemas.openxmlformats.org/presentationml/2006/main">
  <p:tag name="KSO_WM_DIAGRAM_VIRTUALLY_FRAME" val="{&quot;height&quot;:110.55,&quot;left&quot;:553.4,&quot;top&quot;:101.95,&quot;width&quot;:362.2750393700788}"/>
</p:tagLst>
</file>

<file path=ppt/tags/tag22.xml><?xml version="1.0" encoding="utf-8"?>
<p:tagLst xmlns:p="http://schemas.openxmlformats.org/presentationml/2006/main">
  <p:tag name="KSO_WM_DIAGRAM_VIRTUALLY_FRAME" val="{&quot;height&quot;:110.55,&quot;left&quot;:553.4,&quot;top&quot;:101.95,&quot;width&quot;:362.2750393700788}"/>
</p:tagLst>
</file>

<file path=ppt/tags/tag23.xml><?xml version="1.0" encoding="utf-8"?>
<p:tagLst xmlns:p="http://schemas.openxmlformats.org/presentationml/2006/main">
  <p:tag name="KSO_WM_DIAGRAM_VIRTUALLY_FRAME" val="{&quot;height&quot;:110.55,&quot;left&quot;:553.4,&quot;top&quot;:101.95,&quot;width&quot;:362.2750393700788}"/>
</p:tagLst>
</file>

<file path=ppt/tags/tag24.xml><?xml version="1.0" encoding="utf-8"?>
<p:tagLst xmlns:p="http://schemas.openxmlformats.org/presentationml/2006/main">
  <p:tag name="KSO_WM_DIAGRAM_VIRTUALLY_FRAME" val="{&quot;height&quot;:110.55,&quot;left&quot;:553.4,&quot;top&quot;:101.95,&quot;width&quot;:362.2750393700788}"/>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DIAGRAM_VIRTUALLY_FRAME" val="{&quot;height&quot;:283.4015748031496,&quot;left&quot;:11.24755905511811,&quot;top&quot;:211.6,&quot;width&quot;:908.7524409448819}"/>
</p:tagLst>
</file>

<file path=ppt/tags/tag27.xml><?xml version="1.0" encoding="utf-8"?>
<p:tagLst xmlns:p="http://schemas.openxmlformats.org/presentationml/2006/main">
  <p:tag name="KSO_WM_DIAGRAM_VIRTUALLY_FRAME" val="{&quot;height&quot;:283.4015748031496,&quot;left&quot;:11.24755905511811,&quot;top&quot;:211.6,&quot;width&quot;:908.7524409448819}"/>
</p:tagLst>
</file>

<file path=ppt/tags/tag28.xml><?xml version="1.0" encoding="utf-8"?>
<p:tagLst xmlns:p="http://schemas.openxmlformats.org/presentationml/2006/main">
  <p:tag name="KSO_WM_DIAGRAM_VIRTUALLY_FRAME" val="{&quot;height&quot;:283.4015748031496,&quot;left&quot;:11.24755905511811,&quot;top&quot;:211.6,&quot;width&quot;:908.7524409448819}"/>
</p:tagLst>
</file>

<file path=ppt/tags/tag29.xml><?xml version="1.0" encoding="utf-8"?>
<p:tagLst xmlns:p="http://schemas.openxmlformats.org/presentationml/2006/main">
  <p:tag name="KSO_WM_DIAGRAM_VIRTUALLY_FRAME" val="{&quot;height&quot;:283.4015748031496,&quot;left&quot;:11.24755905511811,&quot;top&quot;:211.6,&quot;width&quot;:908.7524409448819}"/>
</p:tagLst>
</file>

<file path=ppt/tags/tag3.xml><?xml version="1.0" encoding="utf-8"?>
<p:tagLst xmlns:p="http://schemas.openxmlformats.org/presentationml/2006/main">
  <p:tag name="KSO_WM_DIAGRAM_VIRTUALLY_FRAME" val="{&quot;height&quot;:163.12503937007878,&quot;left&quot;:247.5,&quot;top&quot;:326.25,&quot;width&quot;:472.5}"/>
</p:tagLst>
</file>

<file path=ppt/tags/tag30.xml><?xml version="1.0" encoding="utf-8"?>
<p:tagLst xmlns:p="http://schemas.openxmlformats.org/presentationml/2006/main">
  <p:tag name="KSO_WM_DIAGRAM_VIRTUALLY_FRAME" val="{&quot;height&quot;:283.4015748031496,&quot;left&quot;:11.24755905511811,&quot;top&quot;:211.6,&quot;width&quot;:908.7524409448819}"/>
</p:tagLst>
</file>

<file path=ppt/tags/tag31.xml><?xml version="1.0" encoding="utf-8"?>
<p:tagLst xmlns:p="http://schemas.openxmlformats.org/presentationml/2006/main">
  <p:tag name="KSO_WM_DIAGRAM_VIRTUALLY_FRAME" val="{&quot;height&quot;:283.4015748031496,&quot;left&quot;:11.24755905511811,&quot;top&quot;:211.6,&quot;width&quot;:908.7524409448819}"/>
</p:tagLst>
</file>

<file path=ppt/tags/tag32.xml><?xml version="1.0" encoding="utf-8"?>
<p:tagLst xmlns:p="http://schemas.openxmlformats.org/presentationml/2006/main">
  <p:tag name="KSO_WM_DIAGRAM_VIRTUALLY_FRAME" val="{&quot;height&quot;:283.4015748031496,&quot;left&quot;:11.24755905511811,&quot;top&quot;:211.6,&quot;width&quot;:908.7524409448819}"/>
</p:tagLst>
</file>

<file path=ppt/tags/tag33.xml><?xml version="1.0" encoding="utf-8"?>
<p:tagLst xmlns:p="http://schemas.openxmlformats.org/presentationml/2006/main">
  <p:tag name="KSO_WM_DIAGRAM_VIRTUALLY_FRAME" val="{&quot;height&quot;:283.4015748031496,&quot;left&quot;:11.24755905511811,&quot;top&quot;:211.6,&quot;width&quot;:908.7524409448819}"/>
</p:tagLst>
</file>

<file path=ppt/tags/tag34.xml><?xml version="1.0" encoding="utf-8"?>
<p:tagLst xmlns:p="http://schemas.openxmlformats.org/presentationml/2006/main">
  <p:tag name="KSO_WM_DIAGRAM_VIRTUALLY_FRAME" val="{&quot;height&quot;:283.4015748031496,&quot;left&quot;:11.24755905511811,&quot;top&quot;:211.6,&quot;width&quot;:908.7524409448819}"/>
</p:tagLst>
</file>

<file path=ppt/tags/tag35.xml><?xml version="1.0" encoding="utf-8"?>
<p:tagLst xmlns:p="http://schemas.openxmlformats.org/presentationml/2006/main">
  <p:tag name="KSO_WM_DIAGRAM_VIRTUALLY_FRAME" val="{&quot;height&quot;:283.4015748031496,&quot;left&quot;:11.24755905511811,&quot;top&quot;:211.6,&quot;width&quot;:908.7524409448819}"/>
</p:tagLst>
</file>

<file path=ppt/tags/tag36.xml><?xml version="1.0" encoding="utf-8"?>
<p:tagLst xmlns:p="http://schemas.openxmlformats.org/presentationml/2006/main">
  <p:tag name="KSO_WM_DIAGRAM_VIRTUALLY_FRAME" val="{&quot;height&quot;:283.4015748031496,&quot;left&quot;:11.24755905511811,&quot;top&quot;:211.6,&quot;width&quot;:908.7524409448819}"/>
</p:tagLst>
</file>

<file path=ppt/tags/tag37.xml><?xml version="1.0" encoding="utf-8"?>
<p:tagLst xmlns:p="http://schemas.openxmlformats.org/presentationml/2006/main">
  <p:tag name="KSO_WM_DIAGRAM_VIRTUALLY_FRAME" val="{&quot;height&quot;:283.4015748031496,&quot;left&quot;:11.24755905511811,&quot;top&quot;:211.6,&quot;width&quot;:908.7524409448819}"/>
</p:tagLst>
</file>

<file path=ppt/tags/tag38.xml><?xml version="1.0" encoding="utf-8"?>
<p:tagLst xmlns:p="http://schemas.openxmlformats.org/presentationml/2006/main">
  <p:tag name="COMMONDATA" val="eyJoZGlkIjoiMTAyMzJkOGNiMDEyZDQzM2FkNGM4ODJmZGE4NDczMDMifQ=="/>
  <p:tag name="commondata" val="eyJoZGlkIjoiMTA3YzVmNTM0Y2ExZDkxNWUzYmQzZTFjOGIxYjk0YTEifQ=="/>
  <p:tag name="KSO_WPP_MARK_KEY" val="94a38216-fdb5-4407-820d-3215c9303ba3"/>
</p:tagLst>
</file>

<file path=ppt/tags/tag4.xml><?xml version="1.0" encoding="utf-8"?>
<p:tagLst xmlns:p="http://schemas.openxmlformats.org/presentationml/2006/main">
  <p:tag name="KSO_WM_DIAGRAM_VIRTUALLY_FRAME" val="{&quot;height&quot;:163.12503937007878,&quot;left&quot;:247.5,&quot;top&quot;:326.25,&quot;width&quot;:472.5}"/>
</p:tagLst>
</file>

<file path=ppt/tags/tag5.xml><?xml version="1.0" encoding="utf-8"?>
<p:tagLst xmlns:p="http://schemas.openxmlformats.org/presentationml/2006/main">
  <p:tag name="KSO_WM_DIAGRAM_VIRTUALLY_FRAME" val="{&quot;height&quot;:163.12503937007878,&quot;left&quot;:247.5,&quot;top&quot;:326.25,&quot;width&quot;:472.5}"/>
</p:tagLst>
</file>

<file path=ppt/tags/tag6.xml><?xml version="1.0" encoding="utf-8"?>
<p:tagLst xmlns:p="http://schemas.openxmlformats.org/presentationml/2006/main">
  <p:tag name="KSO_WM_DIAGRAM_VIRTUALLY_FRAME" val="{&quot;height&quot;:163.12503937007878,&quot;left&quot;:247.5,&quot;top&quot;:326.25,&quot;width&quot;:472.5}"/>
</p:tagLst>
</file>

<file path=ppt/tags/tag7.xml><?xml version="1.0" encoding="utf-8"?>
<p:tagLst xmlns:p="http://schemas.openxmlformats.org/presentationml/2006/main">
  <p:tag name="TABLE_ENDDRAG_ORIGIN_RECT" val="787*144"/>
  <p:tag name="TABLE_ENDDRAG_RECT" val="40*178*787*144"/>
</p:tagLst>
</file>

<file path=ppt/tags/tag8.xml><?xml version="1.0" encoding="utf-8"?>
<p:tagLst xmlns:p="http://schemas.openxmlformats.org/presentationml/2006/main">
  <p:tag name="TABLE_ENDDRAG_ORIGIN_RECT" val="331*142"/>
  <p:tag name="TABLE_ENDDRAG_RECT" val="89*343*331*142"/>
</p:tagLst>
</file>

<file path=ppt/tags/tag9.xml><?xml version="1.0" encoding="utf-8"?>
<p:tagLst xmlns:p="http://schemas.openxmlformats.org/presentationml/2006/main">
  <p:tag name="TABLE_ENDDRAG_ORIGIN_RECT" val="456*142"/>
  <p:tag name="TABLE_ENDDRAG_RECT" val="420*343*456*14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8368</Words>
  <Application>WPS 演示</Application>
  <PresentationFormat>自定义</PresentationFormat>
  <Paragraphs>832</Paragraphs>
  <Slides>25</Slides>
  <Notes>0</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1</vt:i4>
      </vt:variant>
      <vt:variant>
        <vt:lpstr>幻灯片标题</vt:lpstr>
      </vt:variant>
      <vt:variant>
        <vt:i4>25</vt:i4>
      </vt:variant>
    </vt:vector>
  </HeadingPairs>
  <TitlesOfParts>
    <vt:vector size="39" baseType="lpstr">
      <vt:lpstr>Arial</vt:lpstr>
      <vt:lpstr>宋体</vt:lpstr>
      <vt:lpstr>Wingdings</vt:lpstr>
      <vt:lpstr>Calibri</vt:lpstr>
      <vt:lpstr>Verdana</vt:lpstr>
      <vt:lpstr>微软雅黑</vt:lpstr>
      <vt:lpstr>华康俪金黑W8(P)</vt:lpstr>
      <vt:lpstr>黑体</vt:lpstr>
      <vt:lpstr>等线</vt:lpstr>
      <vt:lpstr>Arial Unicode MS</vt:lpstr>
      <vt:lpstr>等线 Light</vt:lpstr>
      <vt:lpstr>思源黑体 CN Heavy</vt:lpstr>
      <vt:lpstr>Office 主题​​</vt:lpstr>
      <vt:lpstr>Photoshop.Image.21</vt:lpstr>
      <vt:lpstr>PowerPoint 演示文稿</vt:lpstr>
      <vt:lpstr>About us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Ripple Source</dc:title>
  <dc:creator>Zhang xiaoting</dc:creator>
  <cp:lastModifiedBy>Vera 杨</cp:lastModifiedBy>
  <cp:revision>196</cp:revision>
  <cp:lastPrinted>2022-03-26T03:16:00Z</cp:lastPrinted>
  <dcterms:created xsi:type="dcterms:W3CDTF">2022-03-19T14:08:00Z</dcterms:created>
  <dcterms:modified xsi:type="dcterms:W3CDTF">2024-10-25T07:53:57Z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1688DBD8929B46EA9816126B7F97EA2F_13</vt:lpwstr>
  </property>
  <property fmtid="{D5CDD505-2E9C-101B-9397-08002B2CF9AE}" pid="3" name="KSOProductBuildVer">
    <vt:lpwstr>2052-12.1.0.18608</vt:lpwstr>
  </property>
</Properties>
</file>